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8" r:id="rId4"/>
    <p:sldId id="259" r:id="rId5"/>
    <p:sldId id="322" r:id="rId6"/>
    <p:sldId id="260" r:id="rId7"/>
    <p:sldId id="323" r:id="rId8"/>
    <p:sldId id="324" r:id="rId9"/>
    <p:sldId id="325" r:id="rId10"/>
    <p:sldId id="311" r:id="rId11"/>
    <p:sldId id="313" r:id="rId12"/>
    <p:sldId id="326" r:id="rId13"/>
    <p:sldId id="327" r:id="rId14"/>
    <p:sldId id="328" r:id="rId15"/>
    <p:sldId id="329" r:id="rId16"/>
    <p:sldId id="330" r:id="rId17"/>
    <p:sldId id="332" r:id="rId18"/>
    <p:sldId id="333" r:id="rId19"/>
    <p:sldId id="331" r:id="rId20"/>
    <p:sldId id="315" r:id="rId21"/>
    <p:sldId id="316" r:id="rId22"/>
    <p:sldId id="317" r:id="rId23"/>
    <p:sldId id="318" r:id="rId24"/>
    <p:sldId id="319" r:id="rId25"/>
    <p:sldId id="291" r:id="rId26"/>
    <p:sldId id="265" r:id="rId27"/>
    <p:sldId id="334" r:id="rId28"/>
    <p:sldId id="266" r:id="rId29"/>
    <p:sldId id="292" r:id="rId30"/>
    <p:sldId id="267" r:id="rId31"/>
    <p:sldId id="320" r:id="rId32"/>
    <p:sldId id="281" r:id="rId33"/>
    <p:sldId id="269" r:id="rId34"/>
    <p:sldId id="293" r:id="rId35"/>
    <p:sldId id="275" r:id="rId36"/>
    <p:sldId id="33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996600"/>
    <a:srgbClr val="663300"/>
    <a:srgbClr val="993300"/>
    <a:srgbClr val="66FF33"/>
    <a:srgbClr val="FFCC00"/>
    <a:srgbClr val="FF9933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0084" autoAdjust="0"/>
  </p:normalViewPr>
  <p:slideViewPr>
    <p:cSldViewPr>
      <p:cViewPr>
        <p:scale>
          <a:sx n="60" d="100"/>
          <a:sy n="60" d="100"/>
        </p:scale>
        <p:origin x="-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sto MT" pitchFamily="18" charset="0"/>
              </a:defRPr>
            </a:lvl1pPr>
          </a:lstStyle>
          <a:p>
            <a:pPr>
              <a:defRPr/>
            </a:pPr>
            <a:fld id="{2B3AC611-88D7-4444-BE95-4527A823A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0181A6-8652-40BB-BA43-5991DFFF98B1}" type="datetimeFigureOut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780BCB-5E95-457C-85C9-769768BCF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dirty="0" smtClean="0"/>
              <a:t>As Monarch, the King was the top of the pyramid: he owned land.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dirty="0" smtClean="0"/>
              <a:t>He could allocate land, and control of the people who lived on the land to</a:t>
            </a:r>
            <a:r>
              <a:rPr lang="en-AU" altLang="en-US" baseline="0" dirty="0" smtClean="0"/>
              <a:t> </a:t>
            </a:r>
            <a:r>
              <a:rPr lang="en-AU" altLang="en-US" dirty="0" smtClean="0"/>
              <a:t>the nobility. These were important families, believed to be of important birth OR having shown incredible loyalty to the King.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Lords granted land called a fief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The person receiving a fief was called a vassal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Vassals provided the lord with protection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How? Knights! – mounted horsemen who defended lord’s land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Peasants comprised a majority of the population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Most peasants were serfs (a peasant who is bound to the land)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Could not be bought or sold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All peasants owed the lord certain duties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AU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lord provided the serfs with housing, farmland, and protection</a:t>
            </a:r>
          </a:p>
          <a:p>
            <a:r>
              <a:rPr lang="en-US" dirty="0" smtClean="0"/>
              <a:t>The serfs tended the lord’s lands, cared for his animals, and paid taxes and tithes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0BCB-5E95-457C-85C9-769768BCF9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6F8D-DAB6-4CE7-A35B-762D9DED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4F83-C3A5-4EA5-AE24-943F00888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55BA-9A7E-459C-9C32-1A19F918D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7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D1E0-C273-4E5C-9C38-70907B458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2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9965-6BE2-4385-AAF0-5A6B56390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C90D-33E8-47C6-9FE1-2EF17BF3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C952-EA79-4CB1-B2B9-30A733995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1133-7F28-4791-9389-DEE5A43F6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6EF8-15A7-4E06-9366-47107CC26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643C-F1B0-413B-BFDF-3E37312A2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64DF-27AF-4FC7-89F9-8F431610A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6D15-FA9A-4078-AF67-E6BF119C7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EDE9BD-F85E-429F-8CB0-D92B17DCA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Pp7XWZfH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250px-Rolandfe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28600"/>
            <a:ext cx="4125913" cy="457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9916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Feudalism &amp; </a:t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</a:b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Manor Economy</a:t>
            </a:r>
          </a:p>
        </p:txBody>
      </p:sp>
      <p:pic>
        <p:nvPicPr>
          <p:cNvPr id="2053" name="Picture 5" descr="cstlecl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100"/>
            <a:ext cx="5257800" cy="3946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uffystirling.files.wordpress.com/2012/06/feudal-pyramid-of-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416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10113" y="2362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(LORDS, BARONS, BISHOPS)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76663" y="52006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(SERFS)</a:t>
            </a:r>
          </a:p>
        </p:txBody>
      </p:sp>
      <p:pic>
        <p:nvPicPr>
          <p:cNvPr id="10245" name="Picture 6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144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Black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262063"/>
            <a:ext cx="214312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http://1.bp.blogspot.com/-16o1NGbmWZI/Tw86B7rM9kI/AAAAAAAACOk/OextsqOxCic/s1600/cross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19063"/>
            <a:ext cx="3730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Feudal Pyramid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Discussion Questions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How was your social class determined?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Could a lord also be a vassal?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Why is there a cross at the top of the pyramid?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What was the role of the peasants?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How were serfs different from slaves?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Manorialism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 </a:t>
            </a:r>
          </a:p>
        </p:txBody>
      </p:sp>
      <p:pic>
        <p:nvPicPr>
          <p:cNvPr id="4" name="Picture 2" descr="http://www.google.com/url?source=imglanding&amp;ct=img&amp;q=http://dgh.wikispaces.com/file/view/wh06msc09hcu011ap.jpg/76599259/wh06msc09hcu011ap.jpg&amp;sa=X&amp;ei=tM2qTsjiAs6utwfzrLX-Dg&amp;ved=0CAsQ8wc&amp;usg=AFQjCNHOkviOSlA1PkV3NEZc5qVDzpMk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4495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www.google.com/url?source=imglanding&amp;ct=img&amp;q=http://www.ruralbritaintours.com/images/ighthammoat_lg.jpg&amp;sa=X&amp;ei=UaupTojCNsa3tgeiltkX&amp;ved=0CAwQ8wc4PA&amp;usg=AFQjCNEs6vI_-56hU6W2HvWPpccn7FWS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31337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Medieval Manor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Manor: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lord’s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estate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Manorialism: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 of feudalism</a:t>
            </a:r>
          </a:p>
        </p:txBody>
      </p:sp>
    </p:spTree>
    <p:extLst>
      <p:ext uri="{BB962C8B-B14F-4D97-AF65-F5344CB8AC3E}">
        <p14:creationId xmlns:p14="http://schemas.microsoft.com/office/powerpoint/2010/main" val="2429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Medieval Manor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66" y="1219200"/>
            <a:ext cx="8991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Manors varied in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size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&amp; included: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he lord’s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house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pastures &amp;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fields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forested areas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church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village where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peasants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lived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The goal of every manor was to be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SELF-SUFFICIENT;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WHY?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377MC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382000" cy="62865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0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 pay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use mill 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bakery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priest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Tithe: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is equal to 1/10th of a peasant’s income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3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1219200"/>
            <a:ext cx="85344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 live in crowded cottages with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floors,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beds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life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consists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raising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crops,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livestock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feeding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clothing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</a:p>
        </p:txBody>
      </p:sp>
      <p:pic>
        <p:nvPicPr>
          <p:cNvPr id="64514" name="Picture 2" descr="http://www.abergwyngregyn.co.uk/assets/images/A-Longhut-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2667000"/>
            <a:ext cx="4658967" cy="381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Harsh Manor Life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1219200"/>
            <a:ext cx="85344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diet, illness, malnutrition make life expectancy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years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generally                                   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their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lives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part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of God’s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</a:t>
            </a: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3730" name="Picture 2" descr="http://www.ahistoryteacher.com/wq/middleages/images/ser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51233"/>
            <a:ext cx="4114800" cy="403131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Review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5344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www.youtube.com/watch?v=HCPp7XWZfHo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7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80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>
              <a:tabLst>
                <a:tab pos="4735513" algn="l"/>
                <a:tab pos="7713663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destruction of Charlemagne’s empire led to widespread       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CHAOS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                             Western                                Europe</a:t>
            </a:r>
            <a:r>
              <a:rPr lang="en-US" sz="4000" b="1" dirty="0" smtClean="0"/>
              <a:t> </a:t>
            </a:r>
          </a:p>
        </p:txBody>
      </p:sp>
      <p:pic>
        <p:nvPicPr>
          <p:cNvPr id="4" name="Picture 5" descr="VerdunTre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25916"/>
            <a:ext cx="4842329" cy="402728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pic>
        <p:nvPicPr>
          <p:cNvPr id="54276" name="Picture 4" descr="castlelayout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86800" cy="36576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to the lack of a strong central authority,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VERY common during the Middle Ages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were castles, or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fortified manor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houses, needed?</a:t>
            </a: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www.google.com/url?source=imglanding&amp;ct=img&amp;q=http://files.turbosquid.com/Preview/2011/07/12__15_18_06/Medieval_Maces_Collection_V3_24.jpgda82303e-72fb-4f7c-9554-38bc858e8db1Large.jpg&amp;sa=X&amp;ei=66ipTqPqJ4m4tgek04Qg&amp;ved=0CAwQ8wc4FQ&amp;usg=AFQjCNHePwzTnQf1w12GdZUt2JsN11Y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2400"/>
            <a:ext cx="4800600" cy="48006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257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Medieval                                            castles were designed in response to                               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weapons            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had to withstand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77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Anatomy of a Castle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Features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Stone, thick walls, rounded                          towers,                     reinforced                       doors, moat                                                           &amp;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</a:t>
            </a:r>
          </a:p>
        </p:txBody>
      </p:sp>
      <p:pic>
        <p:nvPicPr>
          <p:cNvPr id="15364" name="Picture 5" descr="cliffords-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5029200" cy="3459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ievalists.net/wp-content/uploads/2010/02/castle-for-sale-in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70588" cy="4114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medievalists.net/wp-content/uploads/2010/02/castle-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581525" cy="3111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248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a way   of life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battle for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nobles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boyhood many nobles were trained  to become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</a:t>
            </a:r>
          </a:p>
        </p:txBody>
      </p:sp>
      <p:pic>
        <p:nvPicPr>
          <p:cNvPr id="18436" name="Picture 5" descr="http://t0.gstatic.com/images?q=tbn:ANd9GcRizRCrMasg-oAUGnfigVZ6khCYLCI9plwknD0AdlVuft6ek7F_2nxdD9V_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75113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The World of Nobles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Feudal lords raised private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armies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knights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rewarded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with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provides income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                                       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 knights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battle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4" name="Picture 2" descr="http://gb.fotolibra.com/images/previews/68321-medieval-knight-jousting-illustration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149" r="3328" b="4092"/>
          <a:stretch/>
        </p:blipFill>
        <p:spPr bwMode="auto">
          <a:xfrm>
            <a:off x="5349660" y="2743200"/>
            <a:ext cx="3676097" cy="38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7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PAGE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 to the castle of a lord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Trained in weaponry,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riding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9800" y="38100"/>
            <a:ext cx="2971800" cy="6629400"/>
            <a:chOff x="6172200" y="228600"/>
            <a:chExt cx="2971800" cy="6629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200" y="228600"/>
              <a:ext cx="29718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05200"/>
              <a:ext cx="2971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wn Arrow 6"/>
            <p:cNvSpPr/>
            <p:nvPr/>
          </p:nvSpPr>
          <p:spPr>
            <a:xfrm>
              <a:off x="6553200" y="2667000"/>
              <a:ext cx="685800" cy="137160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14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SQUIRE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Became a                                           knight’s                                servant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21 (</a:t>
            </a:r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Full-fledged           knighthood</a:t>
            </a:r>
          </a:p>
        </p:txBody>
      </p:sp>
      <p:pic>
        <p:nvPicPr>
          <p:cNvPr id="20484" name="Picture 6" descr="http://www.google.com/url?source=imglanding&amp;ct=img&amp;q=http://static.howstuffworks.com/gif/knight-3.jpg&amp;sa=X&amp;ei=3NSqTqXPNtKJtwe7raTnDg&amp;ved=0CAsQ8wc&amp;usg=AFQjCNEl1h5hZ4F3BI2y7VcEvnD-0kaO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57588" cy="52482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21175" cy="5743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534400" cy="4449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Political turmoil,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                     decline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enemy                     invasions &amp;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constant                        warfare</a:t>
            </a:r>
          </a:p>
          <a:p>
            <a:pPr eaLnBrk="1" hangingPunct="1">
              <a:defRPr/>
            </a:pPr>
            <a:endParaRPr lang="en-US" sz="4600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71600"/>
            <a:ext cx="8686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 compete in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tournaments: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Mock battles characterized by fierce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                                experience</a:t>
            </a:r>
            <a:endParaRPr lang="en-US" sz="40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9" name="Picture 5" descr="http://upload.wikimedia.org/wikipedia/commons/2/2f/Tournament_bavarian_engra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8780"/>
            <a:ext cx="5391150" cy="315830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Knighthood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Warfare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Battles generally fought near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castles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 water, hot oil, molten lead &amp; crossbows served to deter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enemy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soldiers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http://upload.wikimedia.org/wikipedia/commons/4/48/Draper_LancelotandGuinev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057400"/>
            <a:ext cx="7750175" cy="4533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55626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Chivalry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code of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conduct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followed by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knights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a set of ideals for behavior</a:t>
            </a:r>
            <a:endParaRPr lang="en-US" sz="40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Required knights to be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brave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loyal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honest</a:t>
            </a:r>
          </a:p>
          <a:p>
            <a:pPr eaLnBrk="1" hangingPunct="1">
              <a:defRPr/>
            </a:pPr>
            <a:endParaRPr lang="en-US" sz="4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55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 fairly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 captured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enemies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well &amp;                      with respect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Defend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cherish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5" descr="chivalry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70288" cy="4800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www.google.com/url?source=imglanding&amp;ct=img&amp;q=http://www.glogster.com/media/3/12/41/73/12417348.jpg&amp;sa=X&amp;ei=1aqpTuy1DIW6tgekjqUJ&amp;ved=0CAsQ8wc&amp;usg=AFQjCNH4Hki5SbX4PeX_mERGV_lsFdM0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52400"/>
            <a:ext cx="2099930" cy="45720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A Code of Chivalry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1371600"/>
            <a:ext cx="8810625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Troubadours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adopted                             this view of women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Wrote &amp; performed love    songs/poems that                                     praised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Traveled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also                       recited/performed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epic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poems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about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heroes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their adventures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Noblewomen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Lady of the Manor: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husband was at war, women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supervised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vassals, managed the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household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could inherit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defend the castle, or send knights to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the lord’s request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552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Invaders attack!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Vikings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nomads, Muslims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authority was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powerless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protect people from this chaos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who did Europeans look to for protection?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Wealthy landowners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(aka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Lords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Problems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9250"/>
            <a:ext cx="8991600" cy="4953000"/>
          </a:xfrm>
        </p:spPr>
        <p:txBody>
          <a:bodyPr/>
          <a:lstStyle/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defRPr/>
            </a:pPr>
            <a:endParaRPr 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746" y="76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Emergence of Feudalism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anose="04040505050A02020702" pitchFamily="82" charset="0"/>
            </a:endParaRPr>
          </a:p>
        </p:txBody>
      </p:sp>
      <p:pic>
        <p:nvPicPr>
          <p:cNvPr id="5" name="Picture 4" descr="http://4.bp.blogspot.com/-cS2m2NLlxR8/UEFUKEAyMUI/AAAAAAAAAQ4/wvpcqXOIhn0/s1600/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129875" cy="38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Emergence of Feudalism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 to a new system of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governing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landholding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Feudalism: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 political,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economic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 &amp;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   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social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system based on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  mutual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obligations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                   between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lords &amp; vassals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pic>
        <p:nvPicPr>
          <p:cNvPr id="7172" name="Picture 5" descr="http://2.bp.blogspot.com/-RooaTzEbxO4/UEFYDBw8idI/AAAAAAAAARQ/rdsKBsBzpKg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17625"/>
            <a:ext cx="1905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6" name="Group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19838"/>
              </p:ext>
            </p:extLst>
          </p:nvPr>
        </p:nvGraphicFramePr>
        <p:xfrm>
          <a:off x="0" y="91701"/>
          <a:ext cx="9144000" cy="6766299"/>
        </p:xfrm>
        <a:graphic>
          <a:graphicData uri="http://schemas.openxmlformats.org/drawingml/2006/table">
            <a:tbl>
              <a:tblPr/>
              <a:tblGrid>
                <a:gridCol w="3419060"/>
                <a:gridCol w="5724940"/>
              </a:tblGrid>
              <a:tr h="6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OBLIGATION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Protection &amp; land for his  vassals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Loyalty to his lord &amp; defense of his lord’s land in exchange for a fief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(land grant);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could be wealthy  or 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Vassal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Loyalty to his lord (military service, payments &amp; advice) in exchange for a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fief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; could be wealthy nobles or serfs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(peasants)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78" name="Picture 2" descr="http://medieval-castles.org/media/feud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91" y="0"/>
            <a:ext cx="379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Social Classes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Medieval feudal system classifies people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social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fight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nobles &amp; knights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monks, nuns, leaders of Church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who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peasants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3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anose="04040505050A02020702" pitchFamily="82" charset="0"/>
              </a:rPr>
              <a:t>Social Classes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class is usually inherited; majority of people are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peasants are </a:t>
            </a: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serfs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people lawfully bound to place of birth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bought/sold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leave the land without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produce belongs to their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val="10767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5CDDE356D3A4AB4F41334D251BF1E" ma:contentTypeVersion="9" ma:contentTypeDescription="Create a new document." ma:contentTypeScope="" ma:versionID="add43ade1232a2596d7390fb71cecc6a">
  <xsd:schema xmlns:xsd="http://www.w3.org/2001/XMLSchema" xmlns:xs="http://www.w3.org/2001/XMLSchema" xmlns:p="http://schemas.microsoft.com/office/2006/metadata/properties" xmlns:ns2="ef43bc27-e2fe-4ba0-9da1-867b15fdef37" targetNamespace="http://schemas.microsoft.com/office/2006/metadata/properties" ma:root="true" ma:fieldsID="4c075c950a8e1d8ea321e7e132192766" ns2:_="">
    <xsd:import namespace="ef43bc27-e2fe-4ba0-9da1-867b15fde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3bc27-e2fe-4ba0-9da1-867b15fde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F0944B-EFE6-4308-AC5A-07FAE161CF38}"/>
</file>

<file path=customXml/itemProps2.xml><?xml version="1.0" encoding="utf-8"?>
<ds:datastoreItem xmlns:ds="http://schemas.openxmlformats.org/officeDocument/2006/customXml" ds:itemID="{87EE0ABC-8CC5-45A4-A73F-3F7749BA7D6E}"/>
</file>

<file path=customXml/itemProps3.xml><?xml version="1.0" encoding="utf-8"?>
<ds:datastoreItem xmlns:ds="http://schemas.openxmlformats.org/officeDocument/2006/customXml" ds:itemID="{FB78A848-BF9D-4370-B3DE-550CC0A019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4524</TotalTime>
  <Words>968</Words>
  <Application>Microsoft Office PowerPoint</Application>
  <PresentationFormat>On-screen Show (4:3)</PresentationFormat>
  <Paragraphs>152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Feudalism &amp;  the Manor Economy</vt:lpstr>
      <vt:lpstr>Problems in Europe</vt:lpstr>
      <vt:lpstr>Problems in Europe</vt:lpstr>
      <vt:lpstr>PowerPoint Presentation</vt:lpstr>
      <vt:lpstr>PowerPoint Presentation</vt:lpstr>
      <vt:lpstr>Emergence of Feudalism</vt:lpstr>
      <vt:lpstr>PowerPoint Presentation</vt:lpstr>
      <vt:lpstr>Social Classes </vt:lpstr>
      <vt:lpstr>Social Classes </vt:lpstr>
      <vt:lpstr>PowerPoint Presentation</vt:lpstr>
      <vt:lpstr>The Feudal Pyramid</vt:lpstr>
      <vt:lpstr>Manorialism </vt:lpstr>
      <vt:lpstr>The Medieval Manor</vt:lpstr>
      <vt:lpstr>The Medieval Manor</vt:lpstr>
      <vt:lpstr>PowerPoint Presentation</vt:lpstr>
      <vt:lpstr>Harsh Manor Life</vt:lpstr>
      <vt:lpstr>Harsh Manor Life</vt:lpstr>
      <vt:lpstr>Harsh Manor Life</vt:lpstr>
      <vt:lpstr>Review</vt:lpstr>
      <vt:lpstr>Anatomy of a Castle</vt:lpstr>
      <vt:lpstr>Anatomy of a Castle</vt:lpstr>
      <vt:lpstr>Anatomy of a Castle</vt:lpstr>
      <vt:lpstr>Anatomy of a Castle</vt:lpstr>
      <vt:lpstr>PowerPoint Presentation</vt:lpstr>
      <vt:lpstr>The World of Nobles</vt:lpstr>
      <vt:lpstr>The World of Nobles</vt:lpstr>
      <vt:lpstr>The World of Nobles</vt:lpstr>
      <vt:lpstr>Knighthood</vt:lpstr>
      <vt:lpstr>Knighthood</vt:lpstr>
      <vt:lpstr>Knighthood</vt:lpstr>
      <vt:lpstr>Knighthood</vt:lpstr>
      <vt:lpstr>A Code of Chivalry</vt:lpstr>
      <vt:lpstr>A Code of Chivalry</vt:lpstr>
      <vt:lpstr>A Code of Chivalry</vt:lpstr>
      <vt:lpstr>A Code of Chivalry</vt:lpstr>
      <vt:lpstr>Noblewomen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Windows User</cp:lastModifiedBy>
  <cp:revision>124</cp:revision>
  <cp:lastPrinted>2012-10-31T14:12:43Z</cp:lastPrinted>
  <dcterms:created xsi:type="dcterms:W3CDTF">2006-11-26T19:50:05Z</dcterms:created>
  <dcterms:modified xsi:type="dcterms:W3CDTF">2014-10-28T16:29:08Z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0x01010016A5CDDE356D3A4AB4F41334D251BF1E</vt:lpwstr>
  </property>
</Properties>
</file>