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66" r:id="rId3"/>
    <p:sldMasterId id="2147483880" r:id="rId4"/>
  </p:sldMasterIdLst>
  <p:notesMasterIdLst>
    <p:notesMasterId r:id="rId83"/>
  </p:notesMasterIdLst>
  <p:handoutMasterIdLst>
    <p:handoutMasterId r:id="rId84"/>
  </p:handoutMasterIdLst>
  <p:sldIdLst>
    <p:sldId id="256" r:id="rId5"/>
    <p:sldId id="357" r:id="rId6"/>
    <p:sldId id="257" r:id="rId7"/>
    <p:sldId id="258" r:id="rId8"/>
    <p:sldId id="321" r:id="rId9"/>
    <p:sldId id="344" r:id="rId10"/>
    <p:sldId id="296" r:id="rId11"/>
    <p:sldId id="345" r:id="rId12"/>
    <p:sldId id="306" r:id="rId13"/>
    <p:sldId id="260" r:id="rId14"/>
    <p:sldId id="325" r:id="rId15"/>
    <p:sldId id="359" r:id="rId16"/>
    <p:sldId id="322" r:id="rId17"/>
    <p:sldId id="259" r:id="rId18"/>
    <p:sldId id="358" r:id="rId19"/>
    <p:sldId id="261" r:id="rId20"/>
    <p:sldId id="271" r:id="rId21"/>
    <p:sldId id="329" r:id="rId22"/>
    <p:sldId id="270" r:id="rId23"/>
    <p:sldId id="264" r:id="rId24"/>
    <p:sldId id="266" r:id="rId25"/>
    <p:sldId id="265" r:id="rId26"/>
    <p:sldId id="267" r:id="rId27"/>
    <p:sldId id="269" r:id="rId28"/>
    <p:sldId id="262" r:id="rId29"/>
    <p:sldId id="263" r:id="rId30"/>
    <p:sldId id="268" r:id="rId31"/>
    <p:sldId id="356" r:id="rId32"/>
    <p:sldId id="360" r:id="rId33"/>
    <p:sldId id="274" r:id="rId34"/>
    <p:sldId id="364" r:id="rId35"/>
    <p:sldId id="365" r:id="rId36"/>
    <p:sldId id="361" r:id="rId37"/>
    <p:sldId id="330" r:id="rId38"/>
    <p:sldId id="275" r:id="rId39"/>
    <p:sldId id="276" r:id="rId40"/>
    <p:sldId id="277" r:id="rId41"/>
    <p:sldId id="278" r:id="rId42"/>
    <p:sldId id="280" r:id="rId43"/>
    <p:sldId id="292" r:id="rId44"/>
    <p:sldId id="331" r:id="rId45"/>
    <p:sldId id="363" r:id="rId46"/>
    <p:sldId id="362" r:id="rId47"/>
    <p:sldId id="323" r:id="rId48"/>
    <p:sldId id="333" r:id="rId49"/>
    <p:sldId id="281" r:id="rId50"/>
    <p:sldId id="284" r:id="rId51"/>
    <p:sldId id="283" r:id="rId52"/>
    <p:sldId id="286" r:id="rId53"/>
    <p:sldId id="289" r:id="rId54"/>
    <p:sldId id="293" r:id="rId55"/>
    <p:sldId id="288" r:id="rId56"/>
    <p:sldId id="295" r:id="rId57"/>
    <p:sldId id="346" r:id="rId58"/>
    <p:sldId id="334" r:id="rId59"/>
    <p:sldId id="349" r:id="rId60"/>
    <p:sldId id="350" r:id="rId61"/>
    <p:sldId id="351" r:id="rId62"/>
    <p:sldId id="352" r:id="rId63"/>
    <p:sldId id="353" r:id="rId64"/>
    <p:sldId id="340" r:id="rId65"/>
    <p:sldId id="341" r:id="rId66"/>
    <p:sldId id="301" r:id="rId67"/>
    <p:sldId id="302" r:id="rId68"/>
    <p:sldId id="307" r:id="rId69"/>
    <p:sldId id="314" r:id="rId70"/>
    <p:sldId id="366" r:id="rId71"/>
    <p:sldId id="355" r:id="rId72"/>
    <p:sldId id="343" r:id="rId73"/>
    <p:sldId id="354" r:id="rId74"/>
    <p:sldId id="310" r:id="rId75"/>
    <p:sldId id="311" r:id="rId76"/>
    <p:sldId id="369" r:id="rId77"/>
    <p:sldId id="367" r:id="rId78"/>
    <p:sldId id="312" r:id="rId79"/>
    <p:sldId id="316" r:id="rId80"/>
    <p:sldId id="315" r:id="rId81"/>
    <p:sldId id="324" r:id="rId82"/>
  </p:sldIdLst>
  <p:sldSz cx="9144000" cy="6858000" type="screen4x3"/>
  <p:notesSz cx="6858000" cy="92964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699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4245" autoAdjust="0"/>
  </p:normalViewPr>
  <p:slideViewPr>
    <p:cSldViewPr>
      <p:cViewPr>
        <p:scale>
          <a:sx n="60" d="100"/>
          <a:sy n="60" d="100"/>
        </p:scale>
        <p:origin x="-780" y="-72"/>
      </p:cViewPr>
      <p:guideLst>
        <p:guide orient="horz" pos="2160"/>
        <p:guide pos="2880"/>
      </p:guideLst>
    </p:cSldViewPr>
  </p:slideViewPr>
  <p:outlineViewPr>
    <p:cViewPr>
      <p:scale>
        <a:sx n="33" d="100"/>
        <a:sy n="33" d="100"/>
      </p:scale>
      <p:origin x="0" y="2178"/>
    </p:cViewPr>
  </p:outlineViewPr>
  <p:notesTextViewPr>
    <p:cViewPr>
      <p:scale>
        <a:sx n="100" d="100"/>
        <a:sy n="100" d="100"/>
      </p:scale>
      <p:origin x="0" y="0"/>
    </p:cViewPr>
  </p:notesTextViewPr>
  <p:notesViewPr>
    <p:cSldViewPr>
      <p:cViewPr>
        <p:scale>
          <a:sx n="110" d="100"/>
          <a:sy n="110" d="100"/>
        </p:scale>
        <p:origin x="-1410" y="138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785D7A4-8F32-443B-B3FF-851C5C6508E4}" type="datetimeFigureOut">
              <a:rPr lang="en-US" smtClean="0"/>
              <a:t>5/1/2014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966641D-D431-4991-B7BE-79F1754A8509}" type="slidenum">
              <a:rPr lang="en-US" smtClean="0"/>
              <a:t>‹#›</a:t>
            </a:fld>
            <a:endParaRPr lang="en-US"/>
          </a:p>
        </p:txBody>
      </p:sp>
    </p:spTree>
    <p:extLst>
      <p:ext uri="{BB962C8B-B14F-4D97-AF65-F5344CB8AC3E}">
        <p14:creationId xmlns:p14="http://schemas.microsoft.com/office/powerpoint/2010/main" val="4045196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91CBDCC1-8234-4071-AD01-39960C742BD5}" type="datetimeFigureOut">
              <a:rPr lang="en-US"/>
              <a:pPr>
                <a:defRPr/>
              </a:pPr>
              <a:t>5/1/2014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8D0D55C2-A10F-4FAE-936A-746D0CB502A9}" type="slidenum">
              <a:rPr lang="en-US"/>
              <a:pPr>
                <a:defRPr/>
              </a:pPr>
              <a:t>‹#›</a:t>
            </a:fld>
            <a:endParaRPr lang="en-US"/>
          </a:p>
        </p:txBody>
      </p:sp>
    </p:spTree>
    <p:extLst>
      <p:ext uri="{BB962C8B-B14F-4D97-AF65-F5344CB8AC3E}">
        <p14:creationId xmlns:p14="http://schemas.microsoft.com/office/powerpoint/2010/main" val="2704433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92E1D2-3FF3-4AF3-AC9D-5C7B2D2B004C}"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56899A-18C6-44DE-AB26-A7DBD9A67805}"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B22E35-D89A-4FA5-9248-686AD557B5E7}"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92E1D2-3FF3-4AF3-AC9D-5C7B2D2B004C}"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C27785-5585-48C0-AB76-92208EF38F7D}"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Hitler’s minister of propaganda Joseph Goebbels, links love of Germany with hatred of the Jews</a:t>
            </a:r>
          </a:p>
          <a:p>
            <a:pPr eaLnBrk="1" hangingPunct="1">
              <a:spcBef>
                <a:spcPct val="0"/>
              </a:spcBef>
            </a:pPr>
            <a:r>
              <a:rPr lang="en-US" dirty="0" smtClean="0"/>
              <a:t>Eugenics:</a:t>
            </a:r>
          </a:p>
          <a:p>
            <a:pPr eaLnBrk="1" hangingPunct="1">
              <a:spcBef>
                <a:spcPct val="0"/>
              </a:spcBef>
            </a:pPr>
            <a:r>
              <a:rPr lang="en-US" dirty="0" smtClean="0"/>
              <a:t>Based loosely on early 20th century understanding of the science of genetics, eugenicists believed that people should be bred as farmers breed animals:  deliberately weeding out “inferior” traits through genetic selection.  The Nazis believed that they could create a “a master race”.</a:t>
            </a:r>
          </a:p>
          <a:p>
            <a:pPr eaLnBrk="1" hangingPunct="1">
              <a:spcBef>
                <a:spcPct val="0"/>
              </a:spcBef>
            </a:pPr>
            <a:endParaRPr 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2A9ED-534A-490A-B4D2-8150461A0A49}"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Hitler’s minister of propaganda Joseph Goebbels, links love of Germany with hatred of the Jews</a:t>
            </a:r>
          </a:p>
          <a:p>
            <a:pPr eaLnBrk="1" hangingPunct="1">
              <a:spcBef>
                <a:spcPct val="0"/>
              </a:spcBef>
            </a:pPr>
            <a:r>
              <a:rPr lang="en-US" dirty="0" smtClean="0"/>
              <a:t>Eugenics:</a:t>
            </a:r>
          </a:p>
          <a:p>
            <a:pPr eaLnBrk="1" hangingPunct="1">
              <a:spcBef>
                <a:spcPct val="0"/>
              </a:spcBef>
            </a:pPr>
            <a:r>
              <a:rPr lang="en-US" dirty="0" smtClean="0"/>
              <a:t>Based loosely on early 20th century understanding of the science of genetics, eugenicists believed that people should be bred as farmers breed animals:  deliberately weeding out “inferior” traits through genetic selection.  The Nazis believed that they could create a “a master race”.</a:t>
            </a:r>
          </a:p>
          <a:p>
            <a:pPr eaLnBrk="1" hangingPunct="1">
              <a:spcBef>
                <a:spcPct val="0"/>
              </a:spcBef>
            </a:pPr>
            <a:endParaRPr 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2A9ED-534A-490A-B4D2-8150461A0A49}"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266BC8-0C57-4F85-895B-A7F666DBEC6E}"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10A94F-52FE-4E43-AE41-E6ADF9EA6208}"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German </a:t>
            </a:r>
            <a:r>
              <a:rPr lang="en-US" dirty="0" err="1" smtClean="0"/>
              <a:t>Hollenith</a:t>
            </a:r>
            <a:r>
              <a:rPr lang="en-US" dirty="0" smtClean="0"/>
              <a:t>  Machine – a subsidiary of IBM</a:t>
            </a:r>
          </a:p>
          <a:p>
            <a:pPr eaLnBrk="1" hangingPunct="1">
              <a:spcBef>
                <a:spcPct val="0"/>
              </a:spcBef>
            </a:pPr>
            <a:endParaRPr 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A2FF05-DDB7-4610-941B-F065D20E413D}"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568D19-1988-4039-8311-7FECB01728CF}"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92E1D2-3FF3-4AF3-AC9D-5C7B2D2B004C}"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dirty="0" smtClean="0"/>
              <a:t>“The Eternal Jew” – a degenerate-art exhibition in Munich opened on November, 1937.  The largest prewar </a:t>
            </a:r>
            <a:r>
              <a:rPr lang="en-CA" dirty="0" err="1" smtClean="0"/>
              <a:t>anti-semitic</a:t>
            </a:r>
            <a:r>
              <a:rPr lang="en-CA" dirty="0" smtClean="0"/>
              <a:t> exhibit produced by the Nazis, it depicted Jews as vile, subhuman creatures.  </a:t>
            </a:r>
            <a:endParaRPr 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93BEBB-3338-4352-BAC5-F07C52FCCB60}"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CA" dirty="0" smtClean="0"/>
              <a:t>The exhibit featured photographs pointing out the typically “Jewish” traits.  The Jew was stereotyped as having a large hooked nose, enormous lips and sloping forehead.</a:t>
            </a:r>
          </a:p>
          <a:p>
            <a:pPr eaLnBrk="1" hangingPunct="1">
              <a:spcBef>
                <a:spcPct val="0"/>
              </a:spcBef>
            </a:pPr>
            <a:endParaRPr 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201567-F48F-4D74-AC77-2D5809F2FFEC}"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8998D8-2CF6-478B-ACEB-6CE7765EF79C}"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AB207E-D848-4DDB-A79C-C2FC12F3F2D3}"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609162-3AAD-4D95-8F2A-66EA1904C65E}"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1BC371-9A96-4BB1-A85C-02A0D041017A}"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2FF558-65CD-4BEA-9F0B-91155D146597}"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794D2C-A95A-4271-BF13-986D9DFEE1B6}"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2FF558-65CD-4BEA-9F0B-91155D146597}"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92E1D2-3FF3-4AF3-AC9D-5C7B2D2B004C}"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98E232-9012-40E6-9F40-1708C8D3D956}"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F5F597-A8FC-4DE1-B0C4-88F3BB366B6B}"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8D8A1B-ED48-4640-B2BE-2237C980C2EA}" type="slidenum">
              <a:rPr lang="en-US" smtClean="0">
                <a:solidFill>
                  <a:prstClr val="black"/>
                </a:solidFill>
              </a:rPr>
              <a:pPr eaLnBrk="1" hangingPunct="1"/>
              <a:t>31</a:t>
            </a:fld>
            <a:endParaRPr lang="en-US"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F5F597-A8FC-4DE1-B0C4-88F3BB366B6B}" type="slidenum">
              <a:rPr lang="en-US" smtClean="0"/>
              <a:pPr eaLnBrk="1" hangingPunct="1"/>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F5F597-A8FC-4DE1-B0C4-88F3BB366B6B}"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1C1D5D-776E-4AE4-BCB8-020E1692855D}" type="slidenum">
              <a:rPr lang="en-US" smtClean="0"/>
              <a:pPr eaLnBrk="1" hangingPunct="1"/>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C38B2AE-9BCF-4443-B6A2-BFDDE11139A0}"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137EED-139F-4E83-95F9-F149692D1C53}" type="slidenum">
              <a:rPr lang="en-US" smtClean="0"/>
              <a:pPr eaLnBrk="1" hangingPunct="1"/>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0769C4-F3DB-441E-9AC1-FE7E7870802F}" type="slidenum">
              <a:rPr lang="en-US" smtClean="0"/>
              <a:pPr eaLnBrk="1" hangingPunct="1"/>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3322DF-DB0C-42DE-9D3D-278081700EE3}"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000DCF-C363-4F1B-9037-02D9F4CC29A8}"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5FE806-6F3B-4804-A14B-96B2F89F77B0}"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781A3A-3B46-444B-9582-E62E18F6CCCE}"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C82EAF-3A3F-476E-9734-18B4CFDCB55A}" type="slidenum">
              <a:rPr lang="en-US" smtClean="0"/>
              <a:pPr eaLnBrk="1" hangingPunct="1"/>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D2EB4A-EA7C-4406-8BE7-BCC78C686F48}"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92E1D2-3FF3-4AF3-AC9D-5C7B2D2B004C}"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E7A1C7-5ECB-4279-8C12-AF6C562F645F}"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B23DC6-5AB3-407D-BA70-FBB58FFF879D}" type="slidenum">
              <a:rPr lang="en-US" smtClean="0"/>
              <a:pPr eaLnBrk="1" hangingPunct="1"/>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05B06F-31AE-4BC9-8456-432D1D45324F}" type="slidenum">
              <a:rPr lang="en-US" smtClean="0"/>
              <a:pPr eaLnBrk="1" hangingPunct="1"/>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73B713-C195-48D9-9EEB-3F3DD4BADE2C}" type="slidenum">
              <a:rPr lang="en-US" smtClean="0"/>
              <a:pPr eaLnBrk="1" hangingPunct="1"/>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buFont typeface="Arial" pitchFamily="34" charset="0"/>
              <a:buChar char="•"/>
            </a:pPr>
            <a:r>
              <a:rPr lang="en-CA" sz="1200" dirty="0" smtClean="0">
                <a:latin typeface="Tw Cen MT Condensed Extra Bold" pitchFamily="34" charset="0"/>
              </a:rPr>
              <a:t>Eichmann fled Germany for Buenos Aires after the war.</a:t>
            </a:r>
          </a:p>
          <a:p>
            <a:pPr marL="342900" indent="-342900" eaLnBrk="1" hangingPunct="1">
              <a:buFont typeface="Arial" pitchFamily="34" charset="0"/>
              <a:buChar char="•"/>
            </a:pPr>
            <a:r>
              <a:rPr lang="en-CA" sz="1200" dirty="0" smtClean="0">
                <a:latin typeface="Tw Cen MT Condensed Extra Bold" pitchFamily="34" charset="0"/>
              </a:rPr>
              <a:t>In the 1960, the Israeli government found him, kidnapped him, tried him in Israel, and hanged him. </a:t>
            </a:r>
          </a:p>
          <a:p>
            <a:pPr eaLnBrk="1" hangingPunct="1">
              <a:spcBef>
                <a:spcPct val="0"/>
              </a:spcBef>
            </a:pPr>
            <a:endParaRPr lang="en-US" dirty="0"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845D7D-0E9D-4E6B-9485-44A5D2295525}" type="slidenum">
              <a:rPr lang="en-US" smtClean="0"/>
              <a:pPr eaLnBrk="1" hangingPunct="1"/>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E4F718-698F-43BD-855A-20D9B9A57B8D}" type="slidenum">
              <a:rPr lang="en-US" smtClean="0"/>
              <a:pPr eaLnBrk="1" hangingPunct="1"/>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9CC4C4-8DBE-4221-8D18-B636E3BB0748}"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0F9B6A-5E16-4C47-989A-25D2394E0B15}"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F562CB-7F15-4C43-8E0B-92AD40618813}"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583964-60F0-4FE6-9F08-6841855D6704}" type="slidenum">
              <a:rPr lang="en-US" smtClean="0"/>
              <a:pPr eaLnBrk="1" hangingPunct="1"/>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83B726-4531-4213-BA04-55F5BEB92892}" type="slidenum">
              <a:rPr lang="en-US" smtClean="0"/>
              <a:pPr eaLnBrk="1" hangingPunct="1"/>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9659D5-D6E4-4AE0-B250-A0B0AFFF039B}" type="slidenum">
              <a:rPr lang="en-US" smtClean="0"/>
              <a:pPr eaLnBrk="1" hangingPunct="1"/>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FA52CF-082D-47E3-9649-13C43EDC3E9C}" type="slidenum">
              <a:rPr lang="en-US" smtClean="0"/>
              <a:pPr eaLnBrk="1" hangingPunct="1"/>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FA52CF-082D-47E3-9649-13C43EDC3E9C}" type="slidenum">
              <a:rPr lang="en-US" smtClean="0"/>
              <a:pPr eaLnBrk="1" hangingPunct="1"/>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FA52CF-082D-47E3-9649-13C43EDC3E9C}" type="slidenum">
              <a:rPr lang="en-US" smtClean="0"/>
              <a:pPr eaLnBrk="1" hangingPunct="1"/>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FA52CF-082D-47E3-9649-13C43EDC3E9C}" type="slidenum">
              <a:rPr lang="en-US" smtClean="0"/>
              <a:pPr eaLnBrk="1" hangingPunct="1"/>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FA52CF-082D-47E3-9649-13C43EDC3E9C}" type="slidenum">
              <a:rPr lang="en-US" smtClean="0"/>
              <a:pPr eaLnBrk="1" hangingPunct="1"/>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5FE806-6F3B-4804-A14B-96B2F89F77B0}"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FA52CF-082D-47E3-9649-13C43EDC3E9C}" type="slidenum">
              <a:rPr lang="en-US" smtClean="0"/>
              <a:pPr eaLnBrk="1" hangingPunct="1"/>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E04A5E4-E19A-4018-98B3-7C5718F5E035}" type="slidenum">
              <a:rPr lang="en-US" smtClean="0"/>
              <a:pPr eaLnBrk="1" hangingPunct="1"/>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C5B0DF-2293-4506-8B19-DDB0EA4DE9B2}" type="slidenum">
              <a:rPr lang="en-US" smtClean="0"/>
              <a:pPr eaLnBrk="1" hangingPunct="1"/>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DCBF44-7E04-4172-B001-E2D1D15A229F}" type="slidenum">
              <a:rPr lang="en-US" smtClean="0"/>
              <a:pPr eaLnBrk="1" hangingPunct="1"/>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D9EEED6-3673-4DCE-87B4-DCD3FA12706D}" type="slidenum">
              <a:rPr lang="en-US" smtClean="0"/>
              <a:pPr eaLnBrk="1" hangingPunct="1"/>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F57D74D-D22E-48A6-B172-8096E60B726B}" type="slidenum">
              <a:rPr lang="en-US" smtClean="0"/>
              <a:pPr eaLnBrk="1" hangingPunct="1"/>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29A138-C4C4-4772-8F2B-BC6B74DB5FF7}" type="slidenum">
              <a:rPr lang="en-US" smtClean="0"/>
              <a:pPr eaLnBrk="1" hangingPunct="1"/>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35EE5C-0C6F-4226-BB78-5ADB6B02A90C}" type="slidenum">
              <a:rPr lang="en-US" smtClean="0">
                <a:solidFill>
                  <a:prstClr val="black"/>
                </a:solidFill>
              </a:rPr>
              <a:pPr eaLnBrk="1" hangingPunct="1"/>
              <a:t>67</a:t>
            </a:fld>
            <a:endParaRPr lang="en-US" smtClean="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2EC332-4A66-4E78-9B77-813ABC2CB6DD}" type="slidenum">
              <a:rPr lang="en-US" smtClean="0"/>
              <a:pPr eaLnBrk="1" hangingPunct="1"/>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278ABA-C7DE-4CE6-A051-48F71BA31665}"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1AFE63-A2AE-41E7-BA24-BE7AC5240CD3}" type="slidenum">
              <a:rPr lang="en-US" smtClean="0"/>
              <a:pPr eaLnBrk="1" hangingPunct="1"/>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602A48-947F-4F6E-9C17-0D14B6F2AE39}"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EF7D32-4CCF-4DFF-9EA2-FB5EAADC8413}"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38B332-026D-4A0D-AE03-F2CEA22812FB}" type="slidenum">
              <a:rPr lang="en-US" smtClean="0"/>
              <a:pPr eaLnBrk="1" hangingPunct="1"/>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http://www.powerofgood.net/story.php </a:t>
            </a:r>
            <a:endParaRPr lang="en-US" dirty="0"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38B332-026D-4A0D-AE03-F2CEA22812FB}"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38B332-026D-4A0D-AE03-F2CEA22812FB}" type="slidenum">
              <a:rPr lang="en-US" smtClean="0"/>
              <a:pPr eaLnBrk="1" hangingPunct="1"/>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7948BD-F3D1-4E73-A8D0-E42980DCAE8C}" type="slidenum">
              <a:rPr lang="en-US" smtClean="0"/>
              <a:pPr eaLnBrk="1" hangingPunct="1"/>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437B1A-12D7-42FF-AFCE-8AE7B918CD6B}" type="slidenum">
              <a:rPr lang="en-US" smtClean="0"/>
              <a:pPr eaLnBrk="1" hangingPunct="1"/>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9B6C7F-EDAD-47AC-BB08-D0C182313495}" type="slidenum">
              <a:rPr lang="en-US" smtClean="0"/>
              <a:pPr eaLnBrk="1" hangingPunct="1"/>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448055-EF8C-4536-9754-69B87C88D2D5}" type="slidenum">
              <a:rPr lang="en-US" smtClean="0"/>
              <a:pPr eaLnBrk="1" hangingPunct="1"/>
              <a:t>78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6CA915-833F-4890-8911-FF1FBE3A642F}"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smtClean="0">
                <a:latin typeface="Book Antiqua" pitchFamily="18" charset="0"/>
              </a:rPr>
              <a:t>Concentration camp prisoners wearing triangles and inmate numbers. </a:t>
            </a:r>
          </a:p>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D76B3D-8ED8-45B9-96B2-DBDD7EDB3E61}"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7E75EEC-4EE0-4BB2-8D90-7F3D8641DE72}" type="datetimeFigureOut">
              <a:rPr lang="en-US"/>
              <a:pPr>
                <a:defRPr/>
              </a:pPr>
              <a:t>5/1/2014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724E134-0D51-4B3E-8A6D-BCD765A77835}" type="slidenum">
              <a:rPr lang="en-CA"/>
              <a:pPr>
                <a:defRPr/>
              </a:pPr>
              <a:t>‹#›</a:t>
            </a:fld>
            <a:endParaRPr lang="en-CA"/>
          </a:p>
        </p:txBody>
      </p:sp>
    </p:spTree>
    <p:extLst>
      <p:ext uri="{BB962C8B-B14F-4D97-AF65-F5344CB8AC3E}">
        <p14:creationId xmlns:p14="http://schemas.microsoft.com/office/powerpoint/2010/main" val="172317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FB7724-81E1-4C55-A4E6-D1C5F1D94F83}" type="datetimeFigureOut">
              <a:rPr lang="en-US"/>
              <a:pPr>
                <a:defRPr/>
              </a:pPr>
              <a:t>5/1/2014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1F27EA8-DDB5-4C58-9941-E7673B2D62B3}" type="slidenum">
              <a:rPr lang="en-CA"/>
              <a:pPr>
                <a:defRPr/>
              </a:pPr>
              <a:t>‹#›</a:t>
            </a:fld>
            <a:endParaRPr lang="en-CA"/>
          </a:p>
        </p:txBody>
      </p:sp>
    </p:spTree>
    <p:extLst>
      <p:ext uri="{BB962C8B-B14F-4D97-AF65-F5344CB8AC3E}">
        <p14:creationId xmlns:p14="http://schemas.microsoft.com/office/powerpoint/2010/main" val="261658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4B8252A-5E94-4963-A9ED-3A61C1D4EEF0}" type="datetimeFigureOut">
              <a:rPr lang="en-US"/>
              <a:pPr>
                <a:defRPr/>
              </a:pPr>
              <a:t>5/1/2014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4D421D1-3735-4074-8FB5-5B258AE24C7C}" type="slidenum">
              <a:rPr lang="en-CA"/>
              <a:pPr>
                <a:defRPr/>
              </a:pPr>
              <a:t>‹#›</a:t>
            </a:fld>
            <a:endParaRPr lang="en-CA"/>
          </a:p>
        </p:txBody>
      </p:sp>
    </p:spTree>
    <p:extLst>
      <p:ext uri="{BB962C8B-B14F-4D97-AF65-F5344CB8AC3E}">
        <p14:creationId xmlns:p14="http://schemas.microsoft.com/office/powerpoint/2010/main" val="275029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ED09173-BAED-4A90-A8EA-57356108F7CE}"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12797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280CDFBF-E2EE-44DE-A34A-8767DFF3687E}" type="slidenum">
              <a:rPr lang="en-US"/>
              <a:pPr>
                <a:defRP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059600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EF36624-18A0-41F6-83F9-823CFA3A2766}" type="datetimeFigureOut">
              <a:rPr lang="en-US"/>
              <a:pPr>
                <a:defRPr/>
              </a:pPr>
              <a:t>5/1/2014</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CFD2DA6D-EBE0-4AE3-A0D2-9409C8C60DBE}" type="slidenum">
              <a:rPr lang="en-CA"/>
              <a:pPr>
                <a:defRPr/>
              </a:pPr>
              <a:t>‹#›</a:t>
            </a:fld>
            <a:endParaRPr lang="en-CA"/>
          </a:p>
        </p:txBody>
      </p:sp>
    </p:spTree>
    <p:extLst>
      <p:ext uri="{BB962C8B-B14F-4D97-AF65-F5344CB8AC3E}">
        <p14:creationId xmlns:p14="http://schemas.microsoft.com/office/powerpoint/2010/main" val="2500484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80155F-78ED-48D8-B9F5-58D3634F897B}" type="datetimeFigureOut">
              <a:rPr lang="en-US"/>
              <a:pPr>
                <a:defRPr/>
              </a:pPr>
              <a:t>5/1/2014</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D841BF7A-E8B7-45E4-88AD-D297CD39204A}" type="slidenum">
              <a:rPr lang="en-CA"/>
              <a:pPr>
                <a:defRPr/>
              </a:pPr>
              <a:t>‹#›</a:t>
            </a:fld>
            <a:endParaRPr lang="en-CA"/>
          </a:p>
        </p:txBody>
      </p:sp>
    </p:spTree>
    <p:extLst>
      <p:ext uri="{BB962C8B-B14F-4D97-AF65-F5344CB8AC3E}">
        <p14:creationId xmlns:p14="http://schemas.microsoft.com/office/powerpoint/2010/main" val="220707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9AC5217D-D12C-4016-9A37-3596E8130AAC}" type="datetimeFigureOut">
              <a:rPr lang="en-US"/>
              <a:pPr>
                <a:defRPr/>
              </a:pPr>
              <a:t>5/1/2014</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878C5A6D-FB3C-4D40-8F5E-38C8148579D1}" type="slidenum">
              <a:rPr lang="en-CA"/>
              <a:pPr>
                <a:defRPr/>
              </a:pPr>
              <a:t>‹#›</a:t>
            </a:fld>
            <a:endParaRPr lang="en-CA"/>
          </a:p>
        </p:txBody>
      </p:sp>
    </p:spTree>
    <p:extLst>
      <p:ext uri="{BB962C8B-B14F-4D97-AF65-F5344CB8AC3E}">
        <p14:creationId xmlns:p14="http://schemas.microsoft.com/office/powerpoint/2010/main" val="1450295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021C269-D528-48A7-BAA5-4150A972E01C}" type="datetimeFigureOut">
              <a:rPr lang="en-US"/>
              <a:pPr>
                <a:defRPr/>
              </a:pPr>
              <a:t>5/1/2014</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480EE241-5CFC-47E0-862A-6D5BB7751201}" type="slidenum">
              <a:rPr lang="en-CA"/>
              <a:pPr>
                <a:defRPr/>
              </a:pPr>
              <a:t>‹#›</a:t>
            </a:fld>
            <a:endParaRPr lang="en-CA"/>
          </a:p>
        </p:txBody>
      </p:sp>
    </p:spTree>
    <p:extLst>
      <p:ext uri="{BB962C8B-B14F-4D97-AF65-F5344CB8AC3E}">
        <p14:creationId xmlns:p14="http://schemas.microsoft.com/office/powerpoint/2010/main" val="3879476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F326C99-B189-4F15-A6BE-A1BF25856EB4}" type="datetimeFigureOut">
              <a:rPr lang="en-US"/>
              <a:pPr>
                <a:defRPr/>
              </a:pPr>
              <a:t>5/1/2014</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FA7F7E77-B56F-456D-BA8E-97E02A0D2CA7}" type="slidenum">
              <a:rPr lang="en-CA"/>
              <a:pPr>
                <a:defRPr/>
              </a:pPr>
              <a:t>‹#›</a:t>
            </a:fld>
            <a:endParaRPr lang="en-CA"/>
          </a:p>
        </p:txBody>
      </p:sp>
    </p:spTree>
    <p:extLst>
      <p:ext uri="{BB962C8B-B14F-4D97-AF65-F5344CB8AC3E}">
        <p14:creationId xmlns:p14="http://schemas.microsoft.com/office/powerpoint/2010/main" val="4118444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DC82735-E0AB-41DC-8EB4-096BE0BEB199}" type="datetimeFigureOut">
              <a:rPr lang="en-US"/>
              <a:pPr>
                <a:defRPr/>
              </a:pPr>
              <a:t>5/1/2014</a:t>
            </a:fld>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7C765F94-49E1-402C-84D9-7C11E18CF8C3}" type="slidenum">
              <a:rPr lang="en-CA"/>
              <a:pPr>
                <a:defRPr/>
              </a:pPr>
              <a:t>‹#›</a:t>
            </a:fld>
            <a:endParaRPr lang="en-CA"/>
          </a:p>
        </p:txBody>
      </p:sp>
    </p:spTree>
    <p:extLst>
      <p:ext uri="{BB962C8B-B14F-4D97-AF65-F5344CB8AC3E}">
        <p14:creationId xmlns:p14="http://schemas.microsoft.com/office/powerpoint/2010/main" val="113145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5D9865-2D2E-4542-9398-AB284619436D}" type="datetimeFigureOut">
              <a:rPr lang="en-US"/>
              <a:pPr>
                <a:defRPr/>
              </a:pPr>
              <a:t>5/1/2014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911666B-8AB9-4F65-9F57-2B2A504968AF}" type="slidenum">
              <a:rPr lang="en-CA"/>
              <a:pPr>
                <a:defRPr/>
              </a:pPr>
              <a:t>‹#›</a:t>
            </a:fld>
            <a:endParaRPr lang="en-CA"/>
          </a:p>
        </p:txBody>
      </p:sp>
    </p:spTree>
    <p:extLst>
      <p:ext uri="{BB962C8B-B14F-4D97-AF65-F5344CB8AC3E}">
        <p14:creationId xmlns:p14="http://schemas.microsoft.com/office/powerpoint/2010/main" val="59506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F96BD40-F746-45F6-AAEB-7D2890D8E808}" type="datetimeFigureOut">
              <a:rPr lang="en-US"/>
              <a:pPr>
                <a:defRPr/>
              </a:pPr>
              <a:t>5/1/2014</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A9B8DE63-3B04-4863-8ECE-04681E99542C}" type="slidenum">
              <a:rPr lang="en-CA"/>
              <a:pPr>
                <a:defRPr/>
              </a:pPr>
              <a:t>‹#›</a:t>
            </a:fld>
            <a:endParaRPr lang="en-CA"/>
          </a:p>
        </p:txBody>
      </p:sp>
    </p:spTree>
    <p:extLst>
      <p:ext uri="{BB962C8B-B14F-4D97-AF65-F5344CB8AC3E}">
        <p14:creationId xmlns:p14="http://schemas.microsoft.com/office/powerpoint/2010/main" val="326117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3312D23-9F31-4DB7-84D5-8007252C074C}" type="datetimeFigureOut">
              <a:rPr lang="en-US"/>
              <a:pPr>
                <a:defRPr/>
              </a:pPr>
              <a:t>5/1/2014</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8BE57412-738F-4063-AE59-241D2B0FBE73}" type="slidenum">
              <a:rPr lang="en-CA"/>
              <a:pPr>
                <a:defRPr/>
              </a:pPr>
              <a:t>‹#›</a:t>
            </a:fld>
            <a:endParaRPr lang="en-CA"/>
          </a:p>
        </p:txBody>
      </p:sp>
    </p:spTree>
    <p:extLst>
      <p:ext uri="{BB962C8B-B14F-4D97-AF65-F5344CB8AC3E}">
        <p14:creationId xmlns:p14="http://schemas.microsoft.com/office/powerpoint/2010/main" val="3715276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5D0516EB-23D9-4ECD-BE77-668505C1AA18}" type="datetimeFigureOut">
              <a:rPr lang="en-US"/>
              <a:pPr>
                <a:defRPr/>
              </a:pPr>
              <a:t>5/1/2014</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5F8115E7-D1BC-41EF-87E3-251955DFD6A7}" type="slidenum">
              <a:rPr lang="en-CA"/>
              <a:pPr>
                <a:defRPr/>
              </a:pPr>
              <a:t>‹#›</a:t>
            </a:fld>
            <a:endParaRPr lang="en-CA"/>
          </a:p>
        </p:txBody>
      </p:sp>
    </p:spTree>
    <p:extLst>
      <p:ext uri="{BB962C8B-B14F-4D97-AF65-F5344CB8AC3E}">
        <p14:creationId xmlns:p14="http://schemas.microsoft.com/office/powerpoint/2010/main" val="3397672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4C58FA6-A574-4E55-913A-815400DE114D}" type="datetimeFigureOut">
              <a:rPr lang="en-US"/>
              <a:pPr>
                <a:defRPr/>
              </a:pPr>
              <a:t>5/1/2014</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52350B00-F6FD-402D-9EC2-EA7231FBBEC8}" type="slidenum">
              <a:rPr lang="en-CA"/>
              <a:pPr>
                <a:defRPr/>
              </a:pPr>
              <a:t>‹#›</a:t>
            </a:fld>
            <a:endParaRPr lang="en-CA"/>
          </a:p>
        </p:txBody>
      </p:sp>
    </p:spTree>
    <p:extLst>
      <p:ext uri="{BB962C8B-B14F-4D97-AF65-F5344CB8AC3E}">
        <p14:creationId xmlns:p14="http://schemas.microsoft.com/office/powerpoint/2010/main" val="1021811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985A2C-9AA5-44A8-BAFC-5B28ECB909AA}" type="datetimeFigureOut">
              <a:rPr lang="en-US"/>
              <a:pPr>
                <a:defRPr/>
              </a:pPr>
              <a:t>5/1/2014</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2A3766D2-6E24-41F8-BC96-3496BAEC8B87}" type="slidenum">
              <a:rPr lang="en-CA"/>
              <a:pPr>
                <a:defRPr/>
              </a:pPr>
              <a:t>‹#›</a:t>
            </a:fld>
            <a:endParaRPr lang="en-CA"/>
          </a:p>
        </p:txBody>
      </p:sp>
    </p:spTree>
    <p:extLst>
      <p:ext uri="{BB962C8B-B14F-4D97-AF65-F5344CB8AC3E}">
        <p14:creationId xmlns:p14="http://schemas.microsoft.com/office/powerpoint/2010/main" val="124316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7E75EEC-4EE0-4BB2-8D90-7F3D8641DE72}"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24E134-0D51-4B3E-8A6D-BCD765A77835}"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580322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5D9865-2D2E-4542-9398-AB284619436D}"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11666B-8AB9-4F65-9F57-2B2A504968AF}"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415374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576A37-7477-4D05-A345-062063084851}"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28F750-E0F2-4349-B4B6-B72D3C9EC4CA}"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88516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6E7BA5C-A271-4DE8-BB45-8E56486CE873}" type="datetimeFigureOut">
              <a:rPr lang="en-US">
                <a:solidFill>
                  <a:prstClr val="white">
                    <a:tint val="75000"/>
                  </a:prstClr>
                </a:solidFill>
              </a:rPr>
              <a:pPr>
                <a:defRPr/>
              </a:pPr>
              <a:t>5/1/2014</a:t>
            </a:fld>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322572-2592-4CFD-A919-E2AECBCE518D}"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97498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14E110F-AE78-49B5-B58F-2B19A9C5671B}" type="datetimeFigureOut">
              <a:rPr lang="en-US">
                <a:solidFill>
                  <a:prstClr val="white">
                    <a:tint val="75000"/>
                  </a:prstClr>
                </a:solidFill>
              </a:rPr>
              <a:pPr>
                <a:defRPr/>
              </a:pPr>
              <a:t>5/1/2014</a:t>
            </a:fld>
            <a:endParaRPr lang="en-CA">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03E8F6-B9C1-45A5-8603-413A235F54FD}"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04301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576A37-7477-4D05-A345-062063084851}" type="datetimeFigureOut">
              <a:rPr lang="en-US"/>
              <a:pPr>
                <a:defRPr/>
              </a:pPr>
              <a:t>5/1/2014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928F750-E0F2-4349-B4B6-B72D3C9EC4CA}" type="slidenum">
              <a:rPr lang="en-CA"/>
              <a:pPr>
                <a:defRPr/>
              </a:pPr>
              <a:t>‹#›</a:t>
            </a:fld>
            <a:endParaRPr lang="en-CA"/>
          </a:p>
        </p:txBody>
      </p:sp>
    </p:spTree>
    <p:extLst>
      <p:ext uri="{BB962C8B-B14F-4D97-AF65-F5344CB8AC3E}">
        <p14:creationId xmlns:p14="http://schemas.microsoft.com/office/powerpoint/2010/main" val="901312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D56B59D-0B9D-4784-AB3C-4146AA6B0DEE}" type="datetimeFigureOut">
              <a:rPr lang="en-US">
                <a:solidFill>
                  <a:prstClr val="white">
                    <a:tint val="75000"/>
                  </a:prstClr>
                </a:solidFill>
              </a:rPr>
              <a:pPr>
                <a:defRPr/>
              </a:pPr>
              <a:t>5/1/2014</a:t>
            </a:fld>
            <a:endParaRPr lang="en-CA">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366BCCC-09F3-406C-8723-96879E43C54C}"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138019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7C44C6-B2A5-4E36-A2C3-26C8E8B2A6CE}" type="datetimeFigureOut">
              <a:rPr lang="en-US">
                <a:solidFill>
                  <a:prstClr val="white">
                    <a:tint val="75000"/>
                  </a:prstClr>
                </a:solidFill>
              </a:rPr>
              <a:pPr>
                <a:defRPr/>
              </a:pPr>
              <a:t>5/1/2014</a:t>
            </a:fld>
            <a:endParaRPr lang="en-CA">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BEC0A0-AE31-497B-97E9-648573B45AD6}"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445223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F51AE-6330-4064-9703-4208F102831E}" type="datetimeFigureOut">
              <a:rPr lang="en-US">
                <a:solidFill>
                  <a:prstClr val="white">
                    <a:tint val="75000"/>
                  </a:prstClr>
                </a:solidFill>
              </a:rPr>
              <a:pPr>
                <a:defRPr/>
              </a:pPr>
              <a:t>5/1/2014</a:t>
            </a:fld>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66EB14-789B-4719-B510-4BA1FEC24519}"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985497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33347-9E37-4713-A4C7-5B791567EB85}" type="datetimeFigureOut">
              <a:rPr lang="en-US">
                <a:solidFill>
                  <a:prstClr val="white">
                    <a:tint val="75000"/>
                  </a:prstClr>
                </a:solidFill>
              </a:rPr>
              <a:pPr>
                <a:defRPr/>
              </a:pPr>
              <a:t>5/1/2014</a:t>
            </a:fld>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21628D-5F4D-4969-8298-63C563BD4C08}"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75366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FB7724-81E1-4C55-A4E6-D1C5F1D94F83}"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27EA8-DDB5-4C58-9941-E7673B2D62B3}"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79644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4B8252A-5E94-4963-A9ED-3A61C1D4EEF0}"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421D1-3735-4074-8FB5-5B258AE24C7C}"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725061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ED09173-BAED-4A90-A8EA-57356108F7CE}"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3530288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endParaRPr lang="en-US">
              <a:solidFill>
                <a:prstClr val="white">
                  <a:tint val="75000"/>
                </a:prstClr>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280CDFBF-E2EE-44DE-A34A-8767DFF3687E}" type="slidenum">
              <a:rPr lang="en-US">
                <a:solidFill>
                  <a:prstClr val="white">
                    <a:tint val="75000"/>
                  </a:prstClr>
                </a:solidFill>
              </a:rPr>
              <a:pPr>
                <a:defRPr/>
              </a:pPr>
              <a:t>‹#›</a:t>
            </a:fld>
            <a:endParaRPr lang="en-US">
              <a:solidFill>
                <a:prstClr val="white">
                  <a:tint val="75000"/>
                </a:prstClr>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4176035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7E75EEC-4EE0-4BB2-8D90-7F3D8641DE72}"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24E134-0D51-4B3E-8A6D-BCD765A77835}"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82104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5D9865-2D2E-4542-9398-AB284619436D}"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11666B-8AB9-4F65-9F57-2B2A504968AF}"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36697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6E7BA5C-A271-4DE8-BB45-8E56486CE873}" type="datetimeFigureOut">
              <a:rPr lang="en-US"/>
              <a:pPr>
                <a:defRPr/>
              </a:pPr>
              <a:t>5/1/2014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1322572-2592-4CFD-A919-E2AECBCE518D}" type="slidenum">
              <a:rPr lang="en-CA"/>
              <a:pPr>
                <a:defRPr/>
              </a:pPr>
              <a:t>‹#›</a:t>
            </a:fld>
            <a:endParaRPr lang="en-CA"/>
          </a:p>
        </p:txBody>
      </p:sp>
    </p:spTree>
    <p:extLst>
      <p:ext uri="{BB962C8B-B14F-4D97-AF65-F5344CB8AC3E}">
        <p14:creationId xmlns:p14="http://schemas.microsoft.com/office/powerpoint/2010/main" val="684679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576A37-7477-4D05-A345-062063084851}"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28F750-E0F2-4349-B4B6-B72D3C9EC4CA}"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324199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6E7BA5C-A271-4DE8-BB45-8E56486CE873}" type="datetimeFigureOut">
              <a:rPr lang="en-US">
                <a:solidFill>
                  <a:prstClr val="white">
                    <a:tint val="75000"/>
                  </a:prstClr>
                </a:solidFill>
              </a:rPr>
              <a:pPr>
                <a:defRPr/>
              </a:pPr>
              <a:t>5/1/2014</a:t>
            </a:fld>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322572-2592-4CFD-A919-E2AECBCE518D}"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323012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14E110F-AE78-49B5-B58F-2B19A9C5671B}" type="datetimeFigureOut">
              <a:rPr lang="en-US">
                <a:solidFill>
                  <a:prstClr val="white">
                    <a:tint val="75000"/>
                  </a:prstClr>
                </a:solidFill>
              </a:rPr>
              <a:pPr>
                <a:defRPr/>
              </a:pPr>
              <a:t>5/1/2014</a:t>
            </a:fld>
            <a:endParaRPr lang="en-CA">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03E8F6-B9C1-45A5-8603-413A235F54FD}"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764842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D56B59D-0B9D-4784-AB3C-4146AA6B0DEE}" type="datetimeFigureOut">
              <a:rPr lang="en-US">
                <a:solidFill>
                  <a:prstClr val="white">
                    <a:tint val="75000"/>
                  </a:prstClr>
                </a:solidFill>
              </a:rPr>
              <a:pPr>
                <a:defRPr/>
              </a:pPr>
              <a:t>5/1/2014</a:t>
            </a:fld>
            <a:endParaRPr lang="en-CA">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366BCCC-09F3-406C-8723-96879E43C54C}"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02009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7C44C6-B2A5-4E36-A2C3-26C8E8B2A6CE}" type="datetimeFigureOut">
              <a:rPr lang="en-US">
                <a:solidFill>
                  <a:prstClr val="white">
                    <a:tint val="75000"/>
                  </a:prstClr>
                </a:solidFill>
              </a:rPr>
              <a:pPr>
                <a:defRPr/>
              </a:pPr>
              <a:t>5/1/2014</a:t>
            </a:fld>
            <a:endParaRPr lang="en-CA">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BEC0A0-AE31-497B-97E9-648573B45AD6}"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444651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F51AE-6330-4064-9703-4208F102831E}" type="datetimeFigureOut">
              <a:rPr lang="en-US">
                <a:solidFill>
                  <a:prstClr val="white">
                    <a:tint val="75000"/>
                  </a:prstClr>
                </a:solidFill>
              </a:rPr>
              <a:pPr>
                <a:defRPr/>
              </a:pPr>
              <a:t>5/1/2014</a:t>
            </a:fld>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66EB14-789B-4719-B510-4BA1FEC24519}"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875332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33347-9E37-4713-A4C7-5B791567EB85}" type="datetimeFigureOut">
              <a:rPr lang="en-US">
                <a:solidFill>
                  <a:prstClr val="white">
                    <a:tint val="75000"/>
                  </a:prstClr>
                </a:solidFill>
              </a:rPr>
              <a:pPr>
                <a:defRPr/>
              </a:pPr>
              <a:t>5/1/2014</a:t>
            </a:fld>
            <a:endParaRPr lang="en-CA">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21628D-5F4D-4969-8298-63C563BD4C08}"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777358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6FB7724-81E1-4C55-A4E6-D1C5F1D94F83}"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27EA8-DDB5-4C58-9941-E7673B2D62B3}"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250731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4B8252A-5E94-4963-A9ED-3A61C1D4EEF0}"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421D1-3735-4074-8FB5-5B258AE24C7C}"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937907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FED09173-BAED-4A90-A8EA-57356108F7CE}"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129275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B14E110F-AE78-49B5-B58F-2B19A9C5671B}" type="datetimeFigureOut">
              <a:rPr lang="en-US"/>
              <a:pPr>
                <a:defRPr/>
              </a:pPr>
              <a:t>5/1/2014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E703E8F6-B9C1-45A5-8603-413A235F54FD}" type="slidenum">
              <a:rPr lang="en-CA"/>
              <a:pPr>
                <a:defRPr/>
              </a:pPr>
              <a:t>‹#›</a:t>
            </a:fld>
            <a:endParaRPr lang="en-CA"/>
          </a:p>
        </p:txBody>
      </p:sp>
    </p:spTree>
    <p:extLst>
      <p:ext uri="{BB962C8B-B14F-4D97-AF65-F5344CB8AC3E}">
        <p14:creationId xmlns:p14="http://schemas.microsoft.com/office/powerpoint/2010/main" val="1395053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endParaRPr lang="en-US">
              <a:solidFill>
                <a:prstClr val="white">
                  <a:tint val="75000"/>
                </a:prstClr>
              </a:solidFill>
            </a:endParaRPr>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280CDFBF-E2EE-44DE-A34A-8767DFF3687E}" type="slidenum">
              <a:rPr lang="en-US">
                <a:solidFill>
                  <a:prstClr val="white">
                    <a:tint val="75000"/>
                  </a:prstClr>
                </a:solidFill>
              </a:rPr>
              <a:pPr>
                <a:defRPr/>
              </a:pPr>
              <a:t>‹#›</a:t>
            </a:fld>
            <a:endParaRPr lang="en-US">
              <a:solidFill>
                <a:prstClr val="white">
                  <a:tint val="75000"/>
                </a:prstClr>
              </a:solidFill>
            </a:endParaRPr>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solidFill>
                <a:prstClr val="white">
                  <a:tint val="75000"/>
                </a:prstClr>
              </a:solidFill>
            </a:endParaRPr>
          </a:p>
        </p:txBody>
      </p:sp>
    </p:spTree>
    <p:extLst>
      <p:ext uri="{BB962C8B-B14F-4D97-AF65-F5344CB8AC3E}">
        <p14:creationId xmlns:p14="http://schemas.microsoft.com/office/powerpoint/2010/main" val="7279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D56B59D-0B9D-4784-AB3C-4146AA6B0DEE}" type="datetimeFigureOut">
              <a:rPr lang="en-US"/>
              <a:pPr>
                <a:defRPr/>
              </a:pPr>
              <a:t>5/1/2014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366BCCC-09F3-406C-8723-96879E43C54C}" type="slidenum">
              <a:rPr lang="en-CA"/>
              <a:pPr>
                <a:defRPr/>
              </a:pPr>
              <a:t>‹#›</a:t>
            </a:fld>
            <a:endParaRPr lang="en-CA"/>
          </a:p>
        </p:txBody>
      </p:sp>
    </p:spTree>
    <p:extLst>
      <p:ext uri="{BB962C8B-B14F-4D97-AF65-F5344CB8AC3E}">
        <p14:creationId xmlns:p14="http://schemas.microsoft.com/office/powerpoint/2010/main" val="351596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7C44C6-B2A5-4E36-A2C3-26C8E8B2A6CE}" type="datetimeFigureOut">
              <a:rPr lang="en-US"/>
              <a:pPr>
                <a:defRPr/>
              </a:pPr>
              <a:t>5/1/2014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3BEC0A0-AE31-497B-97E9-648573B45AD6}" type="slidenum">
              <a:rPr lang="en-CA"/>
              <a:pPr>
                <a:defRPr/>
              </a:pPr>
              <a:t>‹#›</a:t>
            </a:fld>
            <a:endParaRPr lang="en-CA"/>
          </a:p>
        </p:txBody>
      </p:sp>
    </p:spTree>
    <p:extLst>
      <p:ext uri="{BB962C8B-B14F-4D97-AF65-F5344CB8AC3E}">
        <p14:creationId xmlns:p14="http://schemas.microsoft.com/office/powerpoint/2010/main" val="26219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F51AE-6330-4064-9703-4208F102831E}" type="datetimeFigureOut">
              <a:rPr lang="en-US"/>
              <a:pPr>
                <a:defRPr/>
              </a:pPr>
              <a:t>5/1/2014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F66EB14-789B-4719-B510-4BA1FEC24519}" type="slidenum">
              <a:rPr lang="en-CA"/>
              <a:pPr>
                <a:defRPr/>
              </a:pPr>
              <a:t>‹#›</a:t>
            </a:fld>
            <a:endParaRPr lang="en-CA"/>
          </a:p>
        </p:txBody>
      </p:sp>
    </p:spTree>
    <p:extLst>
      <p:ext uri="{BB962C8B-B14F-4D97-AF65-F5344CB8AC3E}">
        <p14:creationId xmlns:p14="http://schemas.microsoft.com/office/powerpoint/2010/main" val="196466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33347-9E37-4713-A4C7-5B791567EB85}" type="datetimeFigureOut">
              <a:rPr lang="en-US"/>
              <a:pPr>
                <a:defRPr/>
              </a:pPr>
              <a:t>5/1/2014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021628D-5F4D-4969-8298-63C563BD4C08}" type="slidenum">
              <a:rPr lang="en-CA"/>
              <a:pPr>
                <a:defRPr/>
              </a:pPr>
              <a:t>‹#›</a:t>
            </a:fld>
            <a:endParaRPr lang="en-CA"/>
          </a:p>
        </p:txBody>
      </p:sp>
    </p:spTree>
    <p:extLst>
      <p:ext uri="{BB962C8B-B14F-4D97-AF65-F5344CB8AC3E}">
        <p14:creationId xmlns:p14="http://schemas.microsoft.com/office/powerpoint/2010/main" val="160395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26DE96-899B-4478-9BB4-366EC20CC75F}" type="datetimeFigureOut">
              <a:rPr lang="en-US"/>
              <a:pPr>
                <a:defRPr/>
              </a:pPr>
              <a:t>5/1/2014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03336C-44A8-45E7-8E88-2E12A96E9C05}"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64" r:id="rId12"/>
    <p:sldLayoutId id="214748386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1CE1F32-C995-4FAA-96E5-63FAA6AFB29F}" type="datetimeFigureOut">
              <a:rPr lang="en-US"/>
              <a:pPr>
                <a:defRPr/>
              </a:pPr>
              <a:t>5/1/2014</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B694C80E-5E2D-489C-862C-F961DAEC5B1B}"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26DE96-899B-4478-9BB4-366EC20CC75F}"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03336C-44A8-45E7-8E88-2E12A96E9C05}"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287941092"/>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26DE96-899B-4478-9BB4-366EC20CC75F}" type="datetimeFigureOut">
              <a:rPr lang="en-US">
                <a:solidFill>
                  <a:prstClr val="white">
                    <a:tint val="75000"/>
                  </a:prstClr>
                </a:solidFill>
              </a:rPr>
              <a:pPr>
                <a:defRPr/>
              </a:pPr>
              <a:t>5/1/2014</a:t>
            </a:fld>
            <a:endParaRPr lang="en-C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03336C-44A8-45E7-8E88-2E12A96E9C05}"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443179893"/>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9.jpe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7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7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dolf%2520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678" y="304800"/>
            <a:ext cx="4242522" cy="614179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2" name="Subtitle 2"/>
          <p:cNvSpPr>
            <a:spLocks noGrp="1"/>
          </p:cNvSpPr>
          <p:nvPr>
            <p:ph type="subTitle" idx="1"/>
          </p:nvPr>
        </p:nvSpPr>
        <p:spPr>
          <a:xfrm>
            <a:off x="467544" y="2067049"/>
            <a:ext cx="3786832" cy="1752600"/>
          </a:xfrm>
        </p:spPr>
        <p:txBody>
          <a:bodyPr/>
          <a:lstStyle/>
          <a:p>
            <a:pPr algn="r" eaLnBrk="1" hangingPunct="1"/>
            <a:r>
              <a:rPr lang="en-CA" sz="3600" dirty="0" smtClean="0">
                <a:solidFill>
                  <a:schemeClr val="tx1"/>
                </a:solidFill>
                <a:latin typeface="Bernard MT Condensed" panose="02050806060905020404" pitchFamily="18" charset="0"/>
                <a:cs typeface="Aharoni" panose="02010803020104030203" pitchFamily="2" charset="-79"/>
              </a:rPr>
              <a:t>Steps to Genocide</a:t>
            </a:r>
          </a:p>
          <a:p>
            <a:pPr algn="r" eaLnBrk="1" hangingPunct="1"/>
            <a:r>
              <a:rPr lang="en-CA" sz="3600" dirty="0" smtClean="0">
                <a:solidFill>
                  <a:schemeClr val="tx1"/>
                </a:solidFill>
                <a:latin typeface="Bernard MT Condensed" panose="02050806060905020404" pitchFamily="18" charset="0"/>
              </a:rPr>
              <a:t>1933 to 1945</a:t>
            </a:r>
          </a:p>
        </p:txBody>
      </p:sp>
      <p:sp>
        <p:nvSpPr>
          <p:cNvPr id="5" name="Rectangle 2"/>
          <p:cNvSpPr txBox="1">
            <a:spLocks noChangeArrowheads="1"/>
          </p:cNvSpPr>
          <p:nvPr/>
        </p:nvSpPr>
        <p:spPr bwMode="auto">
          <a:xfrm>
            <a:off x="304800" y="609600"/>
            <a:ext cx="8458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10000" dirty="0" smtClean="0">
                <a:solidFill>
                  <a:srgbClr val="FF0000"/>
                </a:solidFill>
                <a:effectLst>
                  <a:outerShdw blurRad="38100" dist="38100" dir="2700000" algn="tl">
                    <a:srgbClr val="FFFFFF"/>
                  </a:outerShdw>
                </a:effectLst>
                <a:latin typeface="Gill Sans Ultra Bold Condensed" pitchFamily="34" charset="0"/>
              </a:rPr>
              <a:t>The Holocaust</a:t>
            </a: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26" y="3375695"/>
            <a:ext cx="4843264" cy="3088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76672"/>
            <a:ext cx="9252520" cy="926976"/>
          </a:xfrm>
        </p:spPr>
        <p:txBody>
          <a:bodyPr>
            <a:noAutofit/>
          </a:bodyPr>
          <a:lstStyle/>
          <a:p>
            <a:pPr eaLnBrk="1" fontAlgn="auto" hangingPunct="1">
              <a:spcAft>
                <a:spcPts val="0"/>
              </a:spcAft>
              <a:defRPr/>
            </a:pPr>
            <a:r>
              <a:rPr lang="en-US" sz="6600" dirty="0" smtClean="0">
                <a:solidFill>
                  <a:srgbClr val="FF0000"/>
                </a:solidFill>
                <a:effectLst>
                  <a:outerShdw blurRad="38100" dist="38100" dir="2700000" algn="tl">
                    <a:srgbClr val="FFFFFF"/>
                  </a:outerShdw>
                </a:effectLst>
                <a:latin typeface="Gill Sans Ultra Bold Condensed" pitchFamily="34" charset="0"/>
              </a:rPr>
              <a:t>Three Steps to Genocide of Jewish People</a:t>
            </a:r>
            <a:endParaRPr lang="en-CA" sz="6600" dirty="0"/>
          </a:p>
        </p:txBody>
      </p:sp>
      <p:sp>
        <p:nvSpPr>
          <p:cNvPr id="16387" name="Content Placeholder 2"/>
          <p:cNvSpPr>
            <a:spLocks noGrp="1"/>
          </p:cNvSpPr>
          <p:nvPr>
            <p:ph idx="1"/>
          </p:nvPr>
        </p:nvSpPr>
        <p:spPr>
          <a:xfrm>
            <a:off x="428625" y="2000250"/>
            <a:ext cx="4000500" cy="4525963"/>
          </a:xfrm>
        </p:spPr>
        <p:txBody>
          <a:bodyPr/>
          <a:lstStyle/>
          <a:p>
            <a:pPr marL="514350" indent="-514350" eaLnBrk="1" hangingPunct="1">
              <a:buFont typeface="Lucida Sans" pitchFamily="34" charset="0"/>
              <a:buAutoNum type="arabicPeriod"/>
            </a:pPr>
            <a:r>
              <a:rPr lang="en-CA" sz="4000" b="1" dirty="0" smtClean="0">
                <a:solidFill>
                  <a:srgbClr val="92D050"/>
                </a:solidFill>
                <a:effectLst>
                  <a:outerShdw blurRad="50800" dist="50800" dir="5400000" algn="ctr" rotWithShape="0">
                    <a:srgbClr val="000000">
                      <a:alpha val="99000"/>
                    </a:srgbClr>
                  </a:outerShdw>
                </a:effectLst>
                <a:latin typeface="Tw Cen MT Condensed Extra Bold" pitchFamily="34" charset="0"/>
              </a:rPr>
              <a:t>You cannot live among us as Jews</a:t>
            </a:r>
          </a:p>
          <a:p>
            <a:pPr marL="514350" indent="-514350" eaLnBrk="1" hangingPunct="1">
              <a:buFont typeface="Lucida Sans" pitchFamily="34" charset="0"/>
              <a:buAutoNum type="arabicPeriod"/>
            </a:pPr>
            <a:r>
              <a:rPr lang="en-CA" sz="4000" b="1" dirty="0" smtClean="0">
                <a:solidFill>
                  <a:srgbClr val="FFC000"/>
                </a:solidFill>
                <a:effectLst>
                  <a:outerShdw blurRad="50800" dist="50800" dir="5400000" algn="ctr" rotWithShape="0">
                    <a:srgbClr val="000000">
                      <a:alpha val="99000"/>
                    </a:srgbClr>
                  </a:outerShdw>
                </a:effectLst>
                <a:latin typeface="Tw Cen MT Condensed Extra Bold" pitchFamily="34" charset="0"/>
              </a:rPr>
              <a:t>You cannot live among us</a:t>
            </a:r>
          </a:p>
          <a:p>
            <a:pPr marL="514350" indent="-514350" eaLnBrk="1" hangingPunct="1">
              <a:buFont typeface="Lucida Sans" pitchFamily="34" charset="0"/>
              <a:buAutoNum type="arabicPeriod"/>
            </a:pPr>
            <a:r>
              <a:rPr lang="en-CA" sz="4000" b="1" dirty="0" smtClean="0">
                <a:solidFill>
                  <a:srgbClr val="FF0000"/>
                </a:solidFill>
                <a:effectLst>
                  <a:outerShdw blurRad="50800" dist="50800" dir="5400000" algn="ctr" rotWithShape="0">
                    <a:srgbClr val="000000">
                      <a:alpha val="99000"/>
                    </a:srgbClr>
                  </a:outerShdw>
                </a:effectLst>
                <a:latin typeface="Tw Cen MT Condensed Extra Bold" pitchFamily="34" charset="0"/>
              </a:rPr>
              <a:t>You cannot live</a:t>
            </a:r>
          </a:p>
        </p:txBody>
      </p:sp>
      <p:pic>
        <p:nvPicPr>
          <p:cNvPr id="16388" name="Picture 3" descr="burning-jewish-book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16832"/>
            <a:ext cx="4643437" cy="36972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Box 4"/>
          <p:cNvSpPr txBox="1">
            <a:spLocks noChangeArrowheads="1"/>
          </p:cNvSpPr>
          <p:nvPr/>
        </p:nvSpPr>
        <p:spPr bwMode="auto">
          <a:xfrm>
            <a:off x="5715000" y="5857875"/>
            <a:ext cx="2928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atin typeface="Book Antiqua" pitchFamily="18" charset="0"/>
              </a:rPr>
              <a:t>Burning of Jewish books, including the Torah, 1934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AutoShape 23"/>
          <p:cNvSpPr>
            <a:spLocks noChangeArrowheads="1"/>
          </p:cNvSpPr>
          <p:nvPr/>
        </p:nvSpPr>
        <p:spPr bwMode="auto">
          <a:xfrm>
            <a:off x="4495800" y="1600200"/>
            <a:ext cx="1295400" cy="4800600"/>
          </a:xfrm>
          <a:prstGeom prst="upArrow">
            <a:avLst>
              <a:gd name="adj1" fmla="val 50000"/>
              <a:gd name="adj2" fmla="val 92647"/>
            </a:avLst>
          </a:prstGeom>
          <a:solidFill>
            <a:schemeClr val="accent1"/>
          </a:solidFill>
          <a:ln w="9525">
            <a:solidFill>
              <a:schemeClr val="tx1"/>
            </a:solidFill>
            <a:miter lim="800000"/>
            <a:headEnd/>
            <a:tailEnd/>
          </a:ln>
        </p:spPr>
        <p:txBody>
          <a:bodyPr vert="eaVert" wrap="none" anchor="ctr"/>
          <a:lstStyle/>
          <a:p>
            <a:endParaRPr lang="en-US"/>
          </a:p>
        </p:txBody>
      </p:sp>
      <p:sp>
        <p:nvSpPr>
          <p:cNvPr id="17412" name="AutoShape 16"/>
          <p:cNvSpPr>
            <a:spLocks noChangeArrowheads="1"/>
          </p:cNvSpPr>
          <p:nvPr/>
        </p:nvSpPr>
        <p:spPr bwMode="auto">
          <a:xfrm rot="-5400000">
            <a:off x="-114300" y="4762500"/>
            <a:ext cx="1981200" cy="1295400"/>
          </a:xfrm>
          <a:prstGeom prst="rightArrow">
            <a:avLst>
              <a:gd name="adj1" fmla="val 50000"/>
              <a:gd name="adj2" fmla="val 38235"/>
            </a:avLst>
          </a:prstGeom>
          <a:solidFill>
            <a:schemeClr val="accent1"/>
          </a:solidFill>
          <a:ln w="9525">
            <a:solidFill>
              <a:schemeClr val="tx1"/>
            </a:solidFill>
            <a:miter lim="800000"/>
            <a:headEnd/>
            <a:tailEnd/>
          </a:ln>
        </p:spPr>
        <p:txBody>
          <a:bodyPr wrap="none" anchor="ctr"/>
          <a:lstStyle/>
          <a:p>
            <a:endParaRPr lang="en-US"/>
          </a:p>
        </p:txBody>
      </p:sp>
      <p:sp>
        <p:nvSpPr>
          <p:cNvPr id="267283" name="Text Box 19"/>
          <p:cNvSpPr txBox="1">
            <a:spLocks noChangeArrowheads="1"/>
          </p:cNvSpPr>
          <p:nvPr/>
        </p:nvSpPr>
        <p:spPr bwMode="auto">
          <a:xfrm rot="16200000">
            <a:off x="3017838" y="394403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b="1" dirty="0">
                <a:solidFill>
                  <a:schemeClr val="bg1"/>
                </a:solidFill>
              </a:rPr>
              <a:t>Institutionalized, government sponsored racism</a:t>
            </a:r>
          </a:p>
        </p:txBody>
      </p:sp>
      <p:sp>
        <p:nvSpPr>
          <p:cNvPr id="17414" name="AutoShape 21"/>
          <p:cNvSpPr>
            <a:spLocks noChangeArrowheads="1"/>
          </p:cNvSpPr>
          <p:nvPr/>
        </p:nvSpPr>
        <p:spPr bwMode="auto">
          <a:xfrm>
            <a:off x="1676400" y="3886200"/>
            <a:ext cx="1295400" cy="2514600"/>
          </a:xfrm>
          <a:prstGeom prst="upArrow">
            <a:avLst>
              <a:gd name="adj1" fmla="val 50000"/>
              <a:gd name="adj2" fmla="val 48529"/>
            </a:avLst>
          </a:prstGeom>
          <a:solidFill>
            <a:schemeClr val="accent1"/>
          </a:solidFill>
          <a:ln w="9525">
            <a:solidFill>
              <a:schemeClr val="tx1"/>
            </a:solidFill>
            <a:miter lim="800000"/>
            <a:headEnd/>
            <a:tailEnd/>
          </a:ln>
        </p:spPr>
        <p:txBody>
          <a:bodyPr vert="eaVert" wrap="none" anchor="ctr"/>
          <a:lstStyle/>
          <a:p>
            <a:endParaRPr lang="en-US"/>
          </a:p>
        </p:txBody>
      </p:sp>
      <p:sp>
        <p:nvSpPr>
          <p:cNvPr id="17415" name="AutoShape 22"/>
          <p:cNvSpPr>
            <a:spLocks noChangeArrowheads="1"/>
          </p:cNvSpPr>
          <p:nvPr/>
        </p:nvSpPr>
        <p:spPr bwMode="auto">
          <a:xfrm>
            <a:off x="3124200" y="2895600"/>
            <a:ext cx="1295400" cy="3505200"/>
          </a:xfrm>
          <a:prstGeom prst="upArrow">
            <a:avLst>
              <a:gd name="adj1" fmla="val 50000"/>
              <a:gd name="adj2" fmla="val 67647"/>
            </a:avLst>
          </a:prstGeom>
          <a:solidFill>
            <a:schemeClr val="accent1"/>
          </a:solidFill>
          <a:ln w="9525">
            <a:solidFill>
              <a:schemeClr val="tx1"/>
            </a:solidFill>
            <a:miter lim="800000"/>
            <a:headEnd/>
            <a:tailEnd/>
          </a:ln>
        </p:spPr>
        <p:txBody>
          <a:bodyPr vert="eaVert" wrap="none" anchor="ctr"/>
          <a:lstStyle/>
          <a:p>
            <a:endParaRPr lang="en-US"/>
          </a:p>
        </p:txBody>
      </p:sp>
      <p:sp>
        <p:nvSpPr>
          <p:cNvPr id="17416" name="AutoShape 24"/>
          <p:cNvSpPr>
            <a:spLocks noChangeArrowheads="1"/>
          </p:cNvSpPr>
          <p:nvPr/>
        </p:nvSpPr>
        <p:spPr bwMode="auto">
          <a:xfrm>
            <a:off x="6096000" y="685800"/>
            <a:ext cx="1219200" cy="5715000"/>
          </a:xfrm>
          <a:prstGeom prst="upArrow">
            <a:avLst>
              <a:gd name="adj1" fmla="val 50000"/>
              <a:gd name="adj2" fmla="val 117188"/>
            </a:avLst>
          </a:prstGeom>
          <a:solidFill>
            <a:schemeClr val="accent1"/>
          </a:solidFill>
          <a:ln w="9525">
            <a:solidFill>
              <a:schemeClr val="tx1"/>
            </a:solidFill>
            <a:miter lim="800000"/>
            <a:headEnd/>
            <a:tailEnd/>
          </a:ln>
        </p:spPr>
        <p:txBody>
          <a:bodyPr vert="eaVert" wrap="none" anchor="ctr"/>
          <a:lstStyle/>
          <a:p>
            <a:endParaRPr lang="en-US"/>
          </a:p>
        </p:txBody>
      </p:sp>
      <p:sp>
        <p:nvSpPr>
          <p:cNvPr id="267289" name="Rectangle 25"/>
          <p:cNvSpPr>
            <a:spLocks noChangeArrowheads="1"/>
          </p:cNvSpPr>
          <p:nvPr/>
        </p:nvSpPr>
        <p:spPr bwMode="auto">
          <a:xfrm rot="16200000">
            <a:off x="4876800" y="4191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CA" sz="2400" b="1" dirty="0">
                <a:solidFill>
                  <a:schemeClr val="bg1"/>
                </a:solidFill>
              </a:rPr>
              <a:t>Genocide</a:t>
            </a:r>
          </a:p>
        </p:txBody>
      </p:sp>
      <p:sp>
        <p:nvSpPr>
          <p:cNvPr id="267282" name="Text Box 18"/>
          <p:cNvSpPr txBox="1">
            <a:spLocks noChangeArrowheads="1"/>
          </p:cNvSpPr>
          <p:nvPr/>
        </p:nvSpPr>
        <p:spPr bwMode="auto">
          <a:xfrm rot="16200000">
            <a:off x="2446339" y="4562444"/>
            <a:ext cx="2666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sz="2000" b="1" dirty="0">
                <a:solidFill>
                  <a:schemeClr val="bg1"/>
                </a:solidFill>
              </a:rPr>
              <a:t>Discrimination</a:t>
            </a:r>
          </a:p>
        </p:txBody>
      </p:sp>
      <p:sp>
        <p:nvSpPr>
          <p:cNvPr id="267281" name="Text Box 17"/>
          <p:cNvSpPr txBox="1">
            <a:spLocks noChangeArrowheads="1"/>
          </p:cNvSpPr>
          <p:nvPr/>
        </p:nvSpPr>
        <p:spPr bwMode="auto">
          <a:xfrm rot="16200000">
            <a:off x="1570038" y="5149333"/>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b="1" dirty="0">
                <a:solidFill>
                  <a:schemeClr val="bg1"/>
                </a:solidFill>
              </a:rPr>
              <a:t>Prejudice</a:t>
            </a:r>
          </a:p>
        </p:txBody>
      </p:sp>
      <p:sp>
        <p:nvSpPr>
          <p:cNvPr id="267279" name="Text Box 15"/>
          <p:cNvSpPr txBox="1">
            <a:spLocks noChangeArrowheads="1"/>
          </p:cNvSpPr>
          <p:nvPr/>
        </p:nvSpPr>
        <p:spPr bwMode="auto">
          <a:xfrm rot="16200000">
            <a:off x="46038" y="5301733"/>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CA" b="1" dirty="0">
                <a:solidFill>
                  <a:schemeClr val="bg1"/>
                </a:solidFill>
              </a:rPr>
              <a:t>Stereotyping</a:t>
            </a:r>
          </a:p>
        </p:txBody>
      </p:sp>
      <p:sp>
        <p:nvSpPr>
          <p:cNvPr id="17421" name="Line 26"/>
          <p:cNvSpPr>
            <a:spLocks noChangeShapeType="1"/>
          </p:cNvSpPr>
          <p:nvPr/>
        </p:nvSpPr>
        <p:spPr bwMode="auto">
          <a:xfrm>
            <a:off x="457200" y="6400800"/>
            <a:ext cx="83058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itle 1"/>
          <p:cNvSpPr txBox="1">
            <a:spLocks/>
          </p:cNvSpPr>
          <p:nvPr/>
        </p:nvSpPr>
        <p:spPr>
          <a:xfrm>
            <a:off x="228600" y="114300"/>
            <a:ext cx="8893460" cy="1143000"/>
          </a:xfrm>
          <a:prstGeom prst="rect">
            <a:avLst/>
          </a:prstGeom>
        </p:spPr>
        <p:txBody>
          <a:bodyPr>
            <a:noAutofit/>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lgn="l" eaLnBrk="1" fontAlgn="auto" hangingPunct="1">
              <a:spcAft>
                <a:spcPts val="0"/>
              </a:spcAft>
              <a:defRPr/>
            </a:pPr>
            <a:r>
              <a:rPr lang="en-US" sz="6600" dirty="0" smtClean="0">
                <a:solidFill>
                  <a:srgbClr val="FF0000"/>
                </a:solidFill>
                <a:effectLst>
                  <a:outerShdw blurRad="38100" dist="38100" dir="2700000" algn="tl">
                    <a:srgbClr val="FFFFFF"/>
                  </a:outerShdw>
                </a:effectLst>
                <a:latin typeface="Gill Sans Ultra Bold Condensed" pitchFamily="34" charset="0"/>
              </a:rPr>
              <a:t>Escalation of Hate</a:t>
            </a:r>
            <a:endParaRPr lang="en-CA" sz="6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7279">
                                            <p:txEl>
                                              <p:pRg st="0" end="0"/>
                                            </p:txEl>
                                          </p:spTgt>
                                        </p:tgtEl>
                                        <p:attrNameLst>
                                          <p:attrName>style.visibility</p:attrName>
                                        </p:attrNameLst>
                                      </p:cBhvr>
                                      <p:to>
                                        <p:strVal val="visible"/>
                                      </p:to>
                                    </p:set>
                                    <p:anim calcmode="lin" valueType="num">
                                      <p:cBhvr additive="base">
                                        <p:cTn id="7" dur="500" fill="hold"/>
                                        <p:tgtEl>
                                          <p:spTgt spid="2672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72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7281">
                                            <p:txEl>
                                              <p:pRg st="0" end="0"/>
                                            </p:txEl>
                                          </p:spTgt>
                                        </p:tgtEl>
                                        <p:attrNameLst>
                                          <p:attrName>style.visibility</p:attrName>
                                        </p:attrNameLst>
                                      </p:cBhvr>
                                      <p:to>
                                        <p:strVal val="visible"/>
                                      </p:to>
                                    </p:set>
                                    <p:anim calcmode="lin" valueType="num">
                                      <p:cBhvr additive="base">
                                        <p:cTn id="13" dur="500" fill="hold"/>
                                        <p:tgtEl>
                                          <p:spTgt spid="26728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72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7282">
                                            <p:txEl>
                                              <p:pRg st="0" end="0"/>
                                            </p:txEl>
                                          </p:spTgt>
                                        </p:tgtEl>
                                        <p:attrNameLst>
                                          <p:attrName>style.visibility</p:attrName>
                                        </p:attrNameLst>
                                      </p:cBhvr>
                                      <p:to>
                                        <p:strVal val="visible"/>
                                      </p:to>
                                    </p:set>
                                    <p:anim calcmode="lin" valueType="num">
                                      <p:cBhvr additive="base">
                                        <p:cTn id="19" dur="500" fill="hold"/>
                                        <p:tgtEl>
                                          <p:spTgt spid="26728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7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7283">
                                            <p:txEl>
                                              <p:pRg st="0" end="0"/>
                                            </p:txEl>
                                          </p:spTgt>
                                        </p:tgtEl>
                                        <p:attrNameLst>
                                          <p:attrName>style.visibility</p:attrName>
                                        </p:attrNameLst>
                                      </p:cBhvr>
                                      <p:to>
                                        <p:strVal val="visible"/>
                                      </p:to>
                                    </p:set>
                                    <p:anim calcmode="lin" valueType="num">
                                      <p:cBhvr additive="base">
                                        <p:cTn id="25" dur="500" fill="hold"/>
                                        <p:tgtEl>
                                          <p:spTgt spid="26728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7289"/>
                                        </p:tgtEl>
                                        <p:attrNameLst>
                                          <p:attrName>style.visibility</p:attrName>
                                        </p:attrNameLst>
                                      </p:cBhvr>
                                      <p:to>
                                        <p:strVal val="visible"/>
                                      </p:to>
                                    </p:set>
                                    <p:anim calcmode="lin" valueType="num">
                                      <p:cBhvr additive="base">
                                        <p:cTn id="31" dur="500" fill="hold"/>
                                        <p:tgtEl>
                                          <p:spTgt spid="267289"/>
                                        </p:tgtEl>
                                        <p:attrNameLst>
                                          <p:attrName>ppt_x</p:attrName>
                                        </p:attrNameLst>
                                      </p:cBhvr>
                                      <p:tavLst>
                                        <p:tav tm="0">
                                          <p:val>
                                            <p:strVal val="#ppt_x"/>
                                          </p:val>
                                        </p:tav>
                                        <p:tav tm="100000">
                                          <p:val>
                                            <p:strVal val="#ppt_x"/>
                                          </p:val>
                                        </p:tav>
                                      </p:tavLst>
                                    </p:anim>
                                    <p:anim calcmode="lin" valueType="num">
                                      <p:cBhvr additive="base">
                                        <p:cTn id="32" dur="500" fill="hold"/>
                                        <p:tgtEl>
                                          <p:spTgt spid="267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99665" y="2564904"/>
            <a:ext cx="8458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10000" dirty="0" smtClean="0">
                <a:solidFill>
                  <a:schemeClr val="bg1"/>
                </a:solidFill>
                <a:effectLst>
                  <a:outerShdw blurRad="38100" dist="38100" dir="2700000" algn="tl">
                    <a:srgbClr val="FFFFFF"/>
                  </a:outerShdw>
                </a:effectLst>
                <a:latin typeface="Gill Sans Ultra Bold Condensed" pitchFamily="34" charset="0"/>
              </a:rPr>
              <a:t>Step 1:  You cannot live among us as Jews</a:t>
            </a:r>
          </a:p>
        </p:txBody>
      </p:sp>
    </p:spTree>
    <p:extLst>
      <p:ext uri="{BB962C8B-B14F-4D97-AF65-F5344CB8AC3E}">
        <p14:creationId xmlns:p14="http://schemas.microsoft.com/office/powerpoint/2010/main" val="311642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marL="650875" indent="-514350" algn="ctr" eaLnBrk="1" hangingPunct="1">
              <a:buFont typeface="Wingdings 2" pitchFamily="18" charset="2"/>
              <a:buNone/>
            </a:pPr>
            <a:r>
              <a:rPr lang="en-CA" sz="3200" dirty="0" smtClean="0">
                <a:effectLst>
                  <a:outerShdw blurRad="38100" dist="38100" dir="2700000" algn="tl">
                    <a:srgbClr val="000000">
                      <a:alpha val="43137"/>
                    </a:srgbClr>
                  </a:outerShdw>
                </a:effectLst>
                <a:latin typeface="Berlin Sans FB Demi" pitchFamily="34" charset="0"/>
              </a:rPr>
              <a:t>Prejudiced Attitudes:  Stereotyping</a:t>
            </a:r>
          </a:p>
          <a:p>
            <a:pPr marL="650875" indent="-514350" eaLnBrk="1" hangingPunct="1">
              <a:buFont typeface="Wingdings 2" pitchFamily="18" charset="2"/>
              <a:buNone/>
            </a:pPr>
            <a:endParaRPr lang="en-CA" sz="3200" dirty="0" smtClean="0">
              <a:effectLst>
                <a:outerShdw blurRad="38100" dist="38100" dir="2700000" algn="tl">
                  <a:srgbClr val="000000">
                    <a:alpha val="43137"/>
                  </a:srgbClr>
                </a:outerShdw>
              </a:effectLst>
              <a:latin typeface="Tw Cen MT Condensed Extra Bold" pitchFamily="34" charset="0"/>
            </a:endParaRPr>
          </a:p>
        </p:txBody>
      </p:sp>
      <p:sp>
        <p:nvSpPr>
          <p:cNvPr id="4" name="Down Arrow 3"/>
          <p:cNvSpPr/>
          <p:nvPr/>
        </p:nvSpPr>
        <p:spPr>
          <a:xfrm>
            <a:off x="4143375" y="2143125"/>
            <a:ext cx="857250" cy="10001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37" name="TextBox 4"/>
          <p:cNvSpPr txBox="1">
            <a:spLocks noChangeArrowheads="1"/>
          </p:cNvSpPr>
          <p:nvPr/>
        </p:nvSpPr>
        <p:spPr bwMode="auto">
          <a:xfrm>
            <a:off x="0" y="30718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CA" sz="3600" dirty="0">
                <a:effectLst>
                  <a:outerShdw blurRad="38100" dist="38100" dir="2700000" algn="tl">
                    <a:srgbClr val="000000">
                      <a:alpha val="43137"/>
                    </a:srgbClr>
                  </a:outerShdw>
                </a:effectLst>
                <a:latin typeface="Berlin Sans FB Demi" pitchFamily="34" charset="0"/>
              </a:rPr>
              <a:t>Discrimination &amp; Harassment</a:t>
            </a:r>
          </a:p>
        </p:txBody>
      </p:sp>
      <p:sp>
        <p:nvSpPr>
          <p:cNvPr id="6" name="Down Arrow 5"/>
          <p:cNvSpPr/>
          <p:nvPr/>
        </p:nvSpPr>
        <p:spPr>
          <a:xfrm>
            <a:off x="4143375" y="3786188"/>
            <a:ext cx="857250" cy="135731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39" name="TextBox 6"/>
          <p:cNvSpPr txBox="1">
            <a:spLocks noChangeArrowheads="1"/>
          </p:cNvSpPr>
          <p:nvPr/>
        </p:nvSpPr>
        <p:spPr bwMode="auto">
          <a:xfrm>
            <a:off x="0" y="507206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CA" sz="5400" dirty="0">
                <a:effectLst>
                  <a:outerShdw blurRad="38100" dist="38100" dir="2700000" algn="tl">
                    <a:srgbClr val="000000">
                      <a:alpha val="43137"/>
                    </a:srgbClr>
                  </a:outerShdw>
                </a:effectLst>
                <a:latin typeface="Berlin Sans FB Demi" pitchFamily="34" charset="0"/>
              </a:rPr>
              <a:t>Systemic Racism</a:t>
            </a:r>
          </a:p>
        </p:txBody>
      </p:sp>
      <p:sp>
        <p:nvSpPr>
          <p:cNvPr id="9" name="TextBox 5"/>
          <p:cNvSpPr txBox="1">
            <a:spLocks noChangeArrowheads="1"/>
          </p:cNvSpPr>
          <p:nvPr/>
        </p:nvSpPr>
        <p:spPr bwMode="auto">
          <a:xfrm>
            <a:off x="539552" y="214313"/>
            <a:ext cx="8429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CA" sz="4000" b="1" dirty="0">
                <a:effectLst>
                  <a:outerShdw blurRad="50800" dist="50800" dir="5400000" algn="ctr" rotWithShape="0">
                    <a:schemeClr val="bg1"/>
                  </a:outerShdw>
                </a:effectLst>
                <a:latin typeface="Berlin Sans FB Demi" pitchFamily="34" charset="0"/>
              </a:rPr>
              <a:t>You cannot live among us as Jews.</a:t>
            </a:r>
            <a:r>
              <a:rPr lang="en-CA" sz="4000" dirty="0">
                <a:effectLst>
                  <a:outerShdw blurRad="50800" dist="50800" dir="5400000" algn="ctr" rotWithShape="0">
                    <a:schemeClr val="bg1"/>
                  </a:outerShdw>
                </a:effectLst>
                <a:latin typeface="Berlin Sans FB Demi" pitchFamily="34" charset="0"/>
              </a:rPr>
              <a:t/>
            </a:r>
            <a:br>
              <a:rPr lang="en-CA" sz="4000" dirty="0">
                <a:effectLst>
                  <a:outerShdw blurRad="50800" dist="50800" dir="5400000" algn="ctr" rotWithShape="0">
                    <a:schemeClr val="bg1"/>
                  </a:outerShdw>
                </a:effectLst>
                <a:latin typeface="Berlin Sans FB Demi" pitchFamily="34" charset="0"/>
              </a:rPr>
            </a:br>
            <a:endParaRPr lang="en-CA" sz="4000" dirty="0">
              <a:effectLst>
                <a:outerShdw blurRad="50800" dist="50800" dir="5400000" algn="ctr" rotWithShape="0">
                  <a:schemeClr val="bg1"/>
                </a:outerShdw>
              </a:effectLst>
              <a:latin typeface="Berlin Sans FB Demi" pitchFamily="34" charset="0"/>
            </a:endParaRPr>
          </a:p>
        </p:txBody>
      </p:sp>
      <p:pic>
        <p:nvPicPr>
          <p:cNvPr id="8" name="Picture 4" descr="jewish pat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34499"/>
            <a:ext cx="1800200" cy="261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9461" name="TextBox 5"/>
          <p:cNvSpPr txBox="1">
            <a:spLocks noChangeArrowheads="1"/>
          </p:cNvSpPr>
          <p:nvPr/>
        </p:nvSpPr>
        <p:spPr bwMode="auto">
          <a:xfrm>
            <a:off x="378500" y="116632"/>
            <a:ext cx="8250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CA" sz="4000" b="1" dirty="0" smtClean="0">
                <a:effectLst>
                  <a:outerShdw blurRad="50800" dist="50800" dir="5400000" algn="ctr" rotWithShape="0">
                    <a:schemeClr val="bg1"/>
                  </a:outerShdw>
                </a:effectLst>
                <a:latin typeface="Berlin Sans FB Demi" pitchFamily="34" charset="0"/>
              </a:rPr>
              <a:t>Step#1: You </a:t>
            </a:r>
            <a:r>
              <a:rPr lang="en-CA" sz="4000" b="1" dirty="0">
                <a:effectLst>
                  <a:outerShdw blurRad="50800" dist="50800" dir="5400000" algn="ctr" rotWithShape="0">
                    <a:schemeClr val="bg1"/>
                  </a:outerShdw>
                </a:effectLst>
                <a:latin typeface="Berlin Sans FB Demi" pitchFamily="34" charset="0"/>
              </a:rPr>
              <a:t>cannot live among us as Jews.</a:t>
            </a:r>
            <a:r>
              <a:rPr lang="en-CA" sz="4000" dirty="0">
                <a:effectLst>
                  <a:outerShdw blurRad="50800" dist="50800" dir="5400000" algn="ctr" rotWithShape="0">
                    <a:schemeClr val="bg1"/>
                  </a:outerShdw>
                </a:effectLst>
                <a:latin typeface="Berlin Sans FB Demi" pitchFamily="34" charset="0"/>
              </a:rPr>
              <a:t/>
            </a:r>
            <a:br>
              <a:rPr lang="en-CA" sz="4000" dirty="0">
                <a:effectLst>
                  <a:outerShdw blurRad="50800" dist="50800" dir="5400000" algn="ctr" rotWithShape="0">
                    <a:schemeClr val="bg1"/>
                  </a:outerShdw>
                </a:effectLst>
                <a:latin typeface="Berlin Sans FB Demi" pitchFamily="34" charset="0"/>
              </a:rPr>
            </a:br>
            <a:endParaRPr lang="en-CA" sz="4000" dirty="0">
              <a:effectLst>
                <a:outerShdw blurRad="50800" dist="50800" dir="5400000" algn="ctr" rotWithShape="0">
                  <a:schemeClr val="bg1"/>
                </a:outerShdw>
              </a:effectLst>
              <a:latin typeface="Berlin Sans FB Demi" pitchFamily="34" charset="0"/>
            </a:endParaRPr>
          </a:p>
        </p:txBody>
      </p:sp>
      <p:sp>
        <p:nvSpPr>
          <p:cNvPr id="3" name="Content Placeholder 2"/>
          <p:cNvSpPr>
            <a:spLocks noGrp="1"/>
          </p:cNvSpPr>
          <p:nvPr>
            <p:ph idx="1"/>
          </p:nvPr>
        </p:nvSpPr>
        <p:spPr>
          <a:xfrm>
            <a:off x="683568" y="1700808"/>
            <a:ext cx="8147172" cy="4971021"/>
          </a:xfrm>
        </p:spPr>
        <p:txBody>
          <a:bodyPr/>
          <a:lstStyle/>
          <a:p>
            <a:pPr eaLnBrk="1" hangingPunct="1"/>
            <a:r>
              <a:rPr lang="en-CA" sz="3600" b="1" dirty="0" smtClean="0">
                <a:solidFill>
                  <a:schemeClr val="bg1"/>
                </a:solidFill>
                <a:effectLst>
                  <a:outerShdw blurRad="38100" dist="50800" dir="2700000" algn="ctr" rotWithShape="0">
                    <a:schemeClr val="tx1"/>
                  </a:outerShdw>
                </a:effectLst>
                <a:latin typeface="Tw Cen MT Condensed Extra Bold" pitchFamily="34" charset="0"/>
              </a:rPr>
              <a:t>Europe has a long history of Anti-Semitism</a:t>
            </a:r>
          </a:p>
          <a:p>
            <a:pPr eaLnBrk="1" hangingPunct="1"/>
            <a:r>
              <a:rPr lang="en-CA" sz="3600" b="1" u="sng" dirty="0" smtClean="0">
                <a:solidFill>
                  <a:schemeClr val="bg1"/>
                </a:solidFill>
                <a:effectLst>
                  <a:outerShdw blurRad="38100" dist="50800" dir="2700000" algn="ctr" rotWithShape="0">
                    <a:schemeClr val="tx1"/>
                  </a:outerShdw>
                </a:effectLst>
                <a:latin typeface="Tw Cen MT Condensed Extra Bold" pitchFamily="34" charset="0"/>
              </a:rPr>
              <a:t>Anti-Semitism </a:t>
            </a:r>
            <a:r>
              <a:rPr lang="en-CA" sz="3600" b="1" u="sng" dirty="0">
                <a:solidFill>
                  <a:schemeClr val="bg1"/>
                </a:solidFill>
                <a:effectLst>
                  <a:outerShdw blurRad="38100" dist="50800" dir="2700000" algn="ctr" rotWithShape="0">
                    <a:schemeClr val="tx1"/>
                  </a:outerShdw>
                </a:effectLst>
                <a:latin typeface="Tw Cen MT Condensed Extra Bold" pitchFamily="34" charset="0"/>
              </a:rPr>
              <a:t>(noun):</a:t>
            </a:r>
          </a:p>
          <a:p>
            <a:pPr eaLnBrk="1" hangingPunct="1"/>
            <a:r>
              <a:rPr lang="en-CA" sz="3600" dirty="0">
                <a:solidFill>
                  <a:schemeClr val="bg1"/>
                </a:solidFill>
                <a:effectLst>
                  <a:outerShdw blurRad="38100" dist="50800" dir="2700000" algn="ctr" rotWithShape="0">
                    <a:schemeClr val="tx1"/>
                  </a:outerShdw>
                </a:effectLst>
                <a:latin typeface="Tw Cen MT Condensed Extra Bold" pitchFamily="34" charset="0"/>
              </a:rPr>
              <a:t>Hostility toward or discrimination against Jews as a religious, ethnic, or racial </a:t>
            </a:r>
            <a:r>
              <a:rPr lang="en-CA" sz="3600" dirty="0" smtClean="0">
                <a:solidFill>
                  <a:schemeClr val="bg1"/>
                </a:solidFill>
                <a:effectLst>
                  <a:outerShdw blurRad="38100" dist="50800" dir="2700000" algn="ctr" rotWithShape="0">
                    <a:schemeClr val="tx1"/>
                  </a:outerShdw>
                </a:effectLst>
                <a:latin typeface="Tw Cen MT Condensed Extra Bold" pitchFamily="34" charset="0"/>
              </a:rPr>
              <a:t>group</a:t>
            </a:r>
            <a:endParaRPr lang="en-CA" sz="3600" dirty="0">
              <a:solidFill>
                <a:schemeClr val="bg1"/>
              </a:solidFill>
              <a:effectLst>
                <a:outerShdw blurRad="38100" dist="50800" dir="2700000" algn="ctr" rotWithShape="0">
                  <a:schemeClr val="tx1"/>
                </a:outerShdw>
              </a:effectLst>
              <a:latin typeface="Tw Cen MT Condensed Extra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9461" name="TextBox 5"/>
          <p:cNvSpPr txBox="1">
            <a:spLocks noChangeArrowheads="1"/>
          </p:cNvSpPr>
          <p:nvPr/>
        </p:nvSpPr>
        <p:spPr bwMode="auto">
          <a:xfrm>
            <a:off x="378500" y="116632"/>
            <a:ext cx="8250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CA" sz="4000" b="1" dirty="0" smtClean="0">
                <a:effectLst>
                  <a:outerShdw blurRad="50800" dist="50800" dir="5400000" algn="ctr" rotWithShape="0">
                    <a:schemeClr val="bg1"/>
                  </a:outerShdw>
                </a:effectLst>
                <a:latin typeface="Berlin Sans FB Demi" pitchFamily="34" charset="0"/>
              </a:rPr>
              <a:t>Step#1: You </a:t>
            </a:r>
            <a:r>
              <a:rPr lang="en-CA" sz="4000" b="1" dirty="0">
                <a:effectLst>
                  <a:outerShdw blurRad="50800" dist="50800" dir="5400000" algn="ctr" rotWithShape="0">
                    <a:schemeClr val="bg1"/>
                  </a:outerShdw>
                </a:effectLst>
                <a:latin typeface="Berlin Sans FB Demi" pitchFamily="34" charset="0"/>
              </a:rPr>
              <a:t>cannot live among us as Jews.</a:t>
            </a:r>
            <a:r>
              <a:rPr lang="en-CA" sz="4000" dirty="0">
                <a:effectLst>
                  <a:outerShdw blurRad="50800" dist="50800" dir="5400000" algn="ctr" rotWithShape="0">
                    <a:schemeClr val="bg1"/>
                  </a:outerShdw>
                </a:effectLst>
                <a:latin typeface="Berlin Sans FB Demi" pitchFamily="34" charset="0"/>
              </a:rPr>
              <a:t/>
            </a:r>
            <a:br>
              <a:rPr lang="en-CA" sz="4000" dirty="0">
                <a:effectLst>
                  <a:outerShdw blurRad="50800" dist="50800" dir="5400000" algn="ctr" rotWithShape="0">
                    <a:schemeClr val="bg1"/>
                  </a:outerShdw>
                </a:effectLst>
                <a:latin typeface="Berlin Sans FB Demi" pitchFamily="34" charset="0"/>
              </a:rPr>
            </a:br>
            <a:endParaRPr lang="en-CA" sz="4000" dirty="0">
              <a:effectLst>
                <a:outerShdw blurRad="50800" dist="50800" dir="5400000" algn="ctr" rotWithShape="0">
                  <a:schemeClr val="bg1"/>
                </a:outerShdw>
              </a:effectLst>
              <a:latin typeface="Berlin Sans FB Demi" pitchFamily="34" charset="0"/>
            </a:endParaRPr>
          </a:p>
        </p:txBody>
      </p:sp>
      <p:pic>
        <p:nvPicPr>
          <p:cNvPr id="7" name="Picture 3" descr="Ausgesaug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6" y="980728"/>
            <a:ext cx="3275856" cy="41097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OctopusNA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862064"/>
            <a:ext cx="2528658" cy="382241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40342" y="1343832"/>
            <a:ext cx="3890398" cy="5327997"/>
          </a:xfrm>
        </p:spPr>
        <p:txBody>
          <a:bodyPr/>
          <a:lstStyle/>
          <a:p>
            <a:pPr eaLnBrk="1" hangingPunct="1"/>
            <a:r>
              <a:rPr lang="en-US" sz="3600" dirty="0" smtClean="0">
                <a:effectLst>
                  <a:outerShdw blurRad="38100" dist="50800" dir="2700000" algn="ctr" rotWithShape="0">
                    <a:schemeClr val="bg1"/>
                  </a:outerShdw>
                </a:effectLst>
                <a:latin typeface="Tw Cen MT Condensed Extra Bold" pitchFamily="34" charset="0"/>
              </a:rPr>
              <a:t>The personification of the devil as the symbol of all evil assumes the living shape of the Jew ~ Adolf Hitler</a:t>
            </a:r>
            <a:endParaRPr lang="en-CA" sz="3600" dirty="0" smtClean="0">
              <a:effectLst>
                <a:outerShdw blurRad="38100" dist="50800" dir="2700000" algn="ctr" rotWithShape="0">
                  <a:schemeClr val="bg1"/>
                </a:outerShdw>
              </a:effectLst>
              <a:latin typeface="Tw Cen MT Condensed Extra Bold" pitchFamily="34" charset="0"/>
            </a:endParaRPr>
          </a:p>
          <a:p>
            <a:pPr>
              <a:buFont typeface="Arial" pitchFamily="34" charset="0"/>
              <a:buChar char="•"/>
            </a:pPr>
            <a:endParaRPr lang="en-US" dirty="0"/>
          </a:p>
        </p:txBody>
      </p:sp>
    </p:spTree>
    <p:extLst>
      <p:ext uri="{BB962C8B-B14F-4D97-AF65-F5344CB8AC3E}">
        <p14:creationId xmlns:p14="http://schemas.microsoft.com/office/powerpoint/2010/main" val="3629331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21507" name="Content Placeholder 4" descr="hitler mein kampf.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1520" y="1229250"/>
            <a:ext cx="3923928" cy="5353735"/>
          </a:xfrm>
          <a:ln w="38100">
            <a:solidFill>
              <a:schemeClr val="bg1"/>
            </a:solidFill>
          </a:ln>
        </p:spPr>
      </p:pic>
      <p:pic>
        <p:nvPicPr>
          <p:cNvPr id="21508" name="Picture 5" descr="cover-clip-hitler-youth-067401496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196752"/>
            <a:ext cx="4498001" cy="53732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22531" name="Content Placeholder 3" descr="hitler with bavarian childre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313" y="1073245"/>
            <a:ext cx="4000500" cy="5667375"/>
          </a:xfrm>
          <a:ln w="38100">
            <a:solidFill>
              <a:schemeClr val="bg1"/>
            </a:solidFill>
          </a:ln>
        </p:spPr>
      </p:pic>
      <p:pic>
        <p:nvPicPr>
          <p:cNvPr id="22532" name="Picture 4" descr="juden rause Jews get out board g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3849" y="980728"/>
            <a:ext cx="5470149" cy="373129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Box 5"/>
          <p:cNvSpPr txBox="1">
            <a:spLocks noChangeArrowheads="1"/>
          </p:cNvSpPr>
          <p:nvPr/>
        </p:nvSpPr>
        <p:spPr bwMode="auto">
          <a:xfrm>
            <a:off x="4427984" y="5085184"/>
            <a:ext cx="45336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b="1" dirty="0">
                <a:latin typeface="Calibri" pitchFamily="34" charset="0"/>
              </a:rPr>
              <a:t>Above:  “</a:t>
            </a:r>
            <a:r>
              <a:rPr lang="en-CA" sz="2400" b="1" i="1" dirty="0" err="1">
                <a:latin typeface="Calibri" pitchFamily="34" charset="0"/>
              </a:rPr>
              <a:t>Juden</a:t>
            </a:r>
            <a:r>
              <a:rPr lang="en-CA" sz="2400" b="1" i="1" dirty="0">
                <a:latin typeface="Calibri" pitchFamily="34" charset="0"/>
              </a:rPr>
              <a:t> </a:t>
            </a:r>
            <a:r>
              <a:rPr lang="en-CA" sz="2400" b="1" i="1" dirty="0" err="1">
                <a:latin typeface="Calibri" pitchFamily="34" charset="0"/>
              </a:rPr>
              <a:t>Rause</a:t>
            </a:r>
            <a:r>
              <a:rPr lang="en-CA" sz="2400" b="1" dirty="0">
                <a:latin typeface="Calibri" pitchFamily="34" charset="0"/>
              </a:rPr>
              <a:t>” (“Jews Get Out”),  Nazi children’s board game</a:t>
            </a:r>
          </a:p>
          <a:p>
            <a:pPr eaLnBrk="1" hangingPunct="1"/>
            <a:r>
              <a:rPr lang="en-CA" sz="2400" b="1" dirty="0">
                <a:latin typeface="Calibri" pitchFamily="34" charset="0"/>
              </a:rPr>
              <a:t>A group at exit 2 are “off to Palestine”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270990" y="476672"/>
            <a:ext cx="8686800" cy="720080"/>
          </a:xfrm>
        </p:spPr>
        <p:txBody>
          <a:bodyPr/>
          <a:lstStyle/>
          <a:p>
            <a:pPr algn="l" eaLnBrk="1" hangingPunct="1"/>
            <a:r>
              <a:rPr lang="en-CA" sz="3600" b="1" dirty="0" smtClean="0">
                <a:solidFill>
                  <a:schemeClr val="bg1"/>
                </a:solidFill>
                <a:latin typeface="Berlin Sans FB Demi" pitchFamily="34" charset="0"/>
              </a:rPr>
              <a:t>    </a:t>
            </a:r>
            <a:r>
              <a:rPr lang="en-CA" sz="3600" b="1" dirty="0" smtClean="0">
                <a:effectLst>
                  <a:outerShdw blurRad="50800" dist="50800" dir="5400000" algn="ctr" rotWithShape="0">
                    <a:schemeClr val="bg1"/>
                  </a:outerShdw>
                </a:effectLst>
                <a:latin typeface="Berlin Sans FB Demi" pitchFamily="34" charset="0"/>
              </a:rPr>
              <a:t>You </a:t>
            </a:r>
            <a:r>
              <a:rPr lang="en-CA" sz="3600" b="1" dirty="0">
                <a:effectLst>
                  <a:outerShdw blurRad="50800" dist="50800" dir="5400000" algn="ctr" rotWithShape="0">
                    <a:schemeClr val="bg1"/>
                  </a:outerShdw>
                </a:effectLst>
                <a:latin typeface="Berlin Sans FB Demi" pitchFamily="34" charset="0"/>
              </a:rPr>
              <a:t>cannot live among us as Jews.</a:t>
            </a:r>
            <a:r>
              <a:rPr lang="en-CA" sz="3600" dirty="0">
                <a:effectLst>
                  <a:outerShdw blurRad="50800" dist="50800" dir="5400000" algn="ctr" rotWithShape="0">
                    <a:schemeClr val="bg1"/>
                  </a:outerShdw>
                </a:effectLst>
                <a:latin typeface="Berlin Sans FB Demi" pitchFamily="34" charset="0"/>
              </a:rPr>
              <a:t/>
            </a:r>
            <a:br>
              <a:rPr lang="en-CA" sz="3600" dirty="0">
                <a:effectLst>
                  <a:outerShdw blurRad="50800" dist="50800" dir="5400000" algn="ctr" rotWithShape="0">
                    <a:schemeClr val="bg1"/>
                  </a:outerShdw>
                </a:effectLst>
                <a:latin typeface="Berlin Sans FB Demi" pitchFamily="34" charset="0"/>
              </a:rPr>
            </a:br>
            <a:endParaRPr lang="en-CA" sz="3600" dirty="0" smtClean="0">
              <a:effectLst>
                <a:outerShdw blurRad="50800" dist="50800" dir="5400000" algn="ctr" rotWithShape="0">
                  <a:schemeClr val="bg1"/>
                </a:outerShdw>
              </a:effectLst>
              <a:latin typeface="Tw Cen MT Condensed Extra Bold" pitchFamily="34" charset="0"/>
            </a:endParaRPr>
          </a:p>
        </p:txBody>
      </p:sp>
      <p:sp>
        <p:nvSpPr>
          <p:cNvPr id="25603" name="Rectangle 3"/>
          <p:cNvSpPr>
            <a:spLocks noGrp="1" noChangeArrowheads="1"/>
          </p:cNvSpPr>
          <p:nvPr>
            <p:ph type="body" sz="half" idx="1"/>
          </p:nvPr>
        </p:nvSpPr>
        <p:spPr>
          <a:xfrm>
            <a:off x="268940" y="1124744"/>
            <a:ext cx="8460250" cy="5400600"/>
          </a:xfrm>
        </p:spPr>
        <p:txBody>
          <a:bodyPr/>
          <a:lstStyle/>
          <a:p>
            <a:pPr marL="0" indent="0" eaLnBrk="1" hangingPunct="1">
              <a:lnSpc>
                <a:spcPct val="90000"/>
              </a:lnSpc>
              <a:buNone/>
            </a:pPr>
            <a:r>
              <a:rPr lang="en-CA" u="sng" dirty="0">
                <a:effectLst>
                  <a:outerShdw blurRad="38100" dist="38100" dir="2700000" algn="tl">
                    <a:srgbClr val="000000">
                      <a:alpha val="43137"/>
                    </a:srgbClr>
                  </a:outerShdw>
                </a:effectLst>
                <a:latin typeface="Tw Cen MT Condensed Extra Bold" pitchFamily="34" charset="0"/>
              </a:rPr>
              <a:t>How did they know who was Jewish?</a:t>
            </a:r>
            <a:endParaRPr lang="en-US" u="sng" dirty="0" smtClean="0">
              <a:effectLst>
                <a:outerShdw blurRad="38100" dist="38100" dir="2700000" algn="tl">
                  <a:srgbClr val="000000">
                    <a:alpha val="43137"/>
                  </a:srgbClr>
                </a:outerShdw>
              </a:effectLst>
              <a:latin typeface="Tw Cen MT Condensed Extra Bold" pitchFamily="34" charset="0"/>
            </a:endParaRPr>
          </a:p>
          <a:p>
            <a:pPr eaLnBrk="1" hangingPunct="1">
              <a:lnSpc>
                <a:spcPct val="90000"/>
              </a:lnSpc>
            </a:pPr>
            <a:r>
              <a:rPr lang="en-US" sz="2800" dirty="0" smtClean="0">
                <a:effectLst>
                  <a:outerShdw blurRad="38100" dist="38100" dir="2700000" algn="tl">
                    <a:srgbClr val="000000">
                      <a:alpha val="43137"/>
                    </a:srgbClr>
                  </a:outerShdw>
                </a:effectLst>
                <a:latin typeface="Tw Cen MT Condensed Extra Bold" pitchFamily="34" charset="0"/>
              </a:rPr>
              <a:t>November 1935 German churches begin to collaborate with Nazis by supplying records indicating who is Christian </a:t>
            </a:r>
          </a:p>
          <a:p>
            <a:pPr eaLnBrk="1" hangingPunct="1">
              <a:lnSpc>
                <a:spcPct val="90000"/>
              </a:lnSpc>
            </a:pPr>
            <a:r>
              <a:rPr lang="en-US" sz="2800" dirty="0" smtClean="0">
                <a:effectLst>
                  <a:outerShdw blurRad="38100" dist="38100" dir="2700000" algn="tl">
                    <a:srgbClr val="000000">
                      <a:alpha val="43137"/>
                    </a:srgbClr>
                  </a:outerShdw>
                </a:effectLst>
                <a:latin typeface="Tw Cen MT Condensed Extra Bold" pitchFamily="34" charset="0"/>
              </a:rPr>
              <a:t>State of the art data                                                         processing was used to take                                                             a census in all German                                                        territory. Early on the Nazis                                                                               included questions on                                                                   religious heritage</a:t>
            </a:r>
          </a:p>
          <a:p>
            <a:pPr eaLnBrk="1" hangingPunct="1">
              <a:lnSpc>
                <a:spcPct val="90000"/>
              </a:lnSpc>
            </a:pPr>
            <a:r>
              <a:rPr lang="en-US" sz="2800" dirty="0" smtClean="0">
                <a:effectLst>
                  <a:outerShdw blurRad="38100" dist="38100" dir="2700000" algn="tl">
                    <a:srgbClr val="000000">
                      <a:alpha val="43137"/>
                    </a:srgbClr>
                  </a:outerShdw>
                </a:effectLst>
                <a:latin typeface="Tw Cen MT Condensed Extra Bold" pitchFamily="34" charset="0"/>
              </a:rPr>
              <a:t>The machine allowed Nazi                                                                                             officials to tabulate huge amounts of data very quickly</a:t>
            </a:r>
            <a:endParaRPr lang="en-CA" sz="2800" dirty="0" smtClean="0">
              <a:effectLst>
                <a:outerShdw blurRad="38100" dist="38100" dir="2700000" algn="tl">
                  <a:srgbClr val="000000">
                    <a:alpha val="43137"/>
                  </a:srgbClr>
                </a:outerShdw>
              </a:effectLst>
              <a:latin typeface="Tw Cen MT Condensed Extra Bold" pitchFamily="34" charset="0"/>
            </a:endParaRPr>
          </a:p>
        </p:txBody>
      </p:sp>
      <p:pic>
        <p:nvPicPr>
          <p:cNvPr id="25605" name="Picture 4" descr="holocau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52" y="2512915"/>
            <a:ext cx="4114800" cy="31051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176" y="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26627" name="Content Placeholder 3" descr="nazi race ki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2577" y="1334909"/>
            <a:ext cx="4076388" cy="5128359"/>
          </a:xfrm>
          <a:ln w="38100">
            <a:solidFill>
              <a:schemeClr val="bg1"/>
            </a:solidFill>
          </a:ln>
        </p:spPr>
      </p:pic>
      <p:sp>
        <p:nvSpPr>
          <p:cNvPr id="26628" name="TextBox 5"/>
          <p:cNvSpPr txBox="1">
            <a:spLocks noChangeArrowheads="1"/>
          </p:cNvSpPr>
          <p:nvPr/>
        </p:nvSpPr>
        <p:spPr bwMode="auto">
          <a:xfrm>
            <a:off x="4355976" y="836712"/>
            <a:ext cx="4536503"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Arial" pitchFamily="34" charset="0"/>
              <a:buChar char="•"/>
            </a:pPr>
            <a:r>
              <a:rPr lang="en-CA" sz="2800" dirty="0">
                <a:effectLst>
                  <a:outerShdw blurRad="38100" dist="38100" dir="2700000" algn="tl">
                    <a:srgbClr val="000000">
                      <a:alpha val="43137"/>
                    </a:srgbClr>
                  </a:outerShdw>
                </a:effectLst>
                <a:latin typeface="Tw Cen MT Condensed Extra Bold" pitchFamily="34" charset="0"/>
              </a:rPr>
              <a:t>In 1934, Nazi scientists </a:t>
            </a:r>
            <a:r>
              <a:rPr lang="en-CA" sz="2800" dirty="0" smtClean="0">
                <a:effectLst>
                  <a:outerShdw blurRad="38100" dist="38100" dir="2700000" algn="tl">
                    <a:srgbClr val="000000">
                      <a:alpha val="43137"/>
                    </a:srgbClr>
                  </a:outerShdw>
                </a:effectLst>
                <a:latin typeface="Tw Cen MT Condensed Extra Bold" pitchFamily="34" charset="0"/>
              </a:rPr>
              <a:t>developed this kit</a:t>
            </a:r>
          </a:p>
          <a:p>
            <a:pPr marL="457200" indent="-457200" eaLnBrk="1" hangingPunct="1">
              <a:buFont typeface="Arial" pitchFamily="34" charset="0"/>
              <a:buChar char="•"/>
            </a:pPr>
            <a:r>
              <a:rPr lang="en-CA" sz="2800" dirty="0" smtClean="0">
                <a:effectLst>
                  <a:outerShdw blurRad="38100" dist="38100" dir="2700000" algn="tl">
                    <a:srgbClr val="000000">
                      <a:alpha val="43137"/>
                    </a:srgbClr>
                  </a:outerShdw>
                </a:effectLst>
                <a:latin typeface="Tw Cen MT Condensed Extra Bold" pitchFamily="34" charset="0"/>
              </a:rPr>
              <a:t>Contained </a:t>
            </a:r>
            <a:r>
              <a:rPr lang="en-CA" sz="2800" dirty="0">
                <a:effectLst>
                  <a:outerShdw blurRad="38100" dist="38100" dir="2700000" algn="tl">
                    <a:srgbClr val="000000">
                      <a:alpha val="43137"/>
                    </a:srgbClr>
                  </a:outerShdw>
                </a:effectLst>
                <a:latin typeface="Tw Cen MT Condensed Extra Bold" pitchFamily="34" charset="0"/>
              </a:rPr>
              <a:t>29 samples of human </a:t>
            </a:r>
            <a:r>
              <a:rPr lang="en-CA" sz="2800" dirty="0" smtClean="0">
                <a:effectLst>
                  <a:outerShdw blurRad="38100" dist="38100" dir="2700000" algn="tl">
                    <a:srgbClr val="000000">
                      <a:alpha val="43137"/>
                    </a:srgbClr>
                  </a:outerShdw>
                </a:effectLst>
                <a:latin typeface="Tw Cen MT Condensed Extra Bold" pitchFamily="34" charset="0"/>
              </a:rPr>
              <a:t>hair </a:t>
            </a:r>
          </a:p>
          <a:p>
            <a:pPr marL="457200" indent="-457200" eaLnBrk="1" hangingPunct="1">
              <a:buFont typeface="Arial" pitchFamily="34" charset="0"/>
              <a:buChar char="•"/>
            </a:pPr>
            <a:r>
              <a:rPr lang="en-CA" sz="2800" dirty="0" smtClean="0">
                <a:effectLst>
                  <a:outerShdw blurRad="38100" dist="38100" dir="2700000" algn="tl">
                    <a:srgbClr val="000000">
                      <a:alpha val="43137"/>
                    </a:srgbClr>
                  </a:outerShdw>
                </a:effectLst>
                <a:latin typeface="Tw Cen MT Condensed Extra Bold" pitchFamily="34" charset="0"/>
              </a:rPr>
              <a:t>Samples </a:t>
            </a:r>
            <a:r>
              <a:rPr lang="en-CA" sz="2800" dirty="0">
                <a:effectLst>
                  <a:outerShdw blurRad="38100" dist="38100" dir="2700000" algn="tl">
                    <a:srgbClr val="000000">
                      <a:alpha val="43137"/>
                    </a:srgbClr>
                  </a:outerShdw>
                </a:effectLst>
                <a:latin typeface="Tw Cen MT Condensed Extra Bold" pitchFamily="34" charset="0"/>
              </a:rPr>
              <a:t>were used by geneticists, anthropologists, &amp;</a:t>
            </a:r>
            <a:r>
              <a:rPr lang="en-CA" sz="2800" dirty="0" smtClean="0">
                <a:effectLst>
                  <a:outerShdw blurRad="38100" dist="38100" dir="2700000" algn="tl">
                    <a:srgbClr val="000000">
                      <a:alpha val="43137"/>
                    </a:srgbClr>
                  </a:outerShdw>
                </a:effectLst>
                <a:latin typeface="Tw Cen MT Condensed Extra Bold" pitchFamily="34" charset="0"/>
              </a:rPr>
              <a:t> </a:t>
            </a:r>
            <a:r>
              <a:rPr lang="en-CA" sz="2800" dirty="0">
                <a:effectLst>
                  <a:outerShdw blurRad="38100" dist="38100" dir="2700000" algn="tl">
                    <a:srgbClr val="000000">
                      <a:alpha val="43137"/>
                    </a:srgbClr>
                  </a:outerShdw>
                </a:effectLst>
                <a:latin typeface="Tw Cen MT Condensed Extra Bold" pitchFamily="34" charset="0"/>
              </a:rPr>
              <a:t>doctors to determine </a:t>
            </a:r>
            <a:r>
              <a:rPr lang="en-CA" sz="2800" dirty="0" smtClean="0">
                <a:effectLst>
                  <a:outerShdw blurRad="38100" dist="38100" dir="2700000" algn="tl">
                    <a:srgbClr val="000000">
                      <a:alpha val="43137"/>
                    </a:srgbClr>
                  </a:outerShdw>
                </a:effectLst>
                <a:latin typeface="Tw Cen MT Condensed Extra Bold" pitchFamily="34" charset="0"/>
              </a:rPr>
              <a:t>ancestry</a:t>
            </a:r>
          </a:p>
          <a:p>
            <a:pPr marL="457200" indent="-457200" eaLnBrk="1" hangingPunct="1">
              <a:buFont typeface="Arial" pitchFamily="34" charset="0"/>
              <a:buChar char="•"/>
            </a:pPr>
            <a:r>
              <a:rPr lang="en-CA" sz="2800" dirty="0" smtClean="0">
                <a:effectLst>
                  <a:outerShdw blurRad="38100" dist="38100" dir="2700000" algn="tl">
                    <a:srgbClr val="000000">
                      <a:alpha val="43137"/>
                    </a:srgbClr>
                  </a:outerShdw>
                </a:effectLst>
                <a:latin typeface="Tw Cen MT Condensed Extra Bold" pitchFamily="34" charset="0"/>
              </a:rPr>
              <a:t>Hair color </a:t>
            </a:r>
            <a:r>
              <a:rPr lang="en-CA" sz="2800" dirty="0">
                <a:effectLst>
                  <a:outerShdw blurRad="38100" dist="38100" dir="2700000" algn="tl">
                    <a:srgbClr val="000000">
                      <a:alpha val="43137"/>
                    </a:srgbClr>
                  </a:outerShdw>
                </a:effectLst>
                <a:latin typeface="Tw Cen MT Condensed Extra Bold" pitchFamily="34" charset="0"/>
              </a:rPr>
              <a:t>also became a means to prove the supposed superiority of Aryans and the inferiority of Jews, Gypsies, and those of “mixed breeds</a:t>
            </a:r>
            <a:r>
              <a:rPr lang="en-CA" sz="2800" dirty="0" smtClean="0">
                <a:latin typeface="Tw Cen MT Condensed Extra Bold" pitchFamily="34" charset="0"/>
              </a:rPr>
              <a:t>”</a:t>
            </a:r>
            <a:endParaRPr lang="en-CA" sz="2800" dirty="0">
              <a:latin typeface="Tw Cen MT Condensed Extra 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99665" y="2564904"/>
            <a:ext cx="8458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10000" dirty="0" smtClean="0">
                <a:solidFill>
                  <a:srgbClr val="FF0000"/>
                </a:solidFill>
                <a:effectLst>
                  <a:outerShdw blurRad="38100" dist="38100" dir="2700000" algn="tl">
                    <a:srgbClr val="FFFFFF"/>
                  </a:outerShdw>
                </a:effectLst>
                <a:latin typeface="Gill Sans Ultra Bold Condensed" pitchFamily="34" charset="0"/>
              </a:rPr>
              <a:t>What was The Holocaust?</a:t>
            </a:r>
          </a:p>
        </p:txBody>
      </p:sp>
    </p:spTree>
    <p:extLst>
      <p:ext uri="{BB962C8B-B14F-4D97-AF65-F5344CB8AC3E}">
        <p14:creationId xmlns:p14="http://schemas.microsoft.com/office/powerpoint/2010/main" val="336257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63" y="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27651" name="Content Placeholder 3" descr="eternaljew.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3149" y="1038345"/>
            <a:ext cx="3945221" cy="5478755"/>
          </a:xfrm>
          <a:ln w="38100">
            <a:solidFill>
              <a:schemeClr val="bg1"/>
            </a:solidFill>
          </a:ln>
        </p:spPr>
      </p:pic>
      <p:pic>
        <p:nvPicPr>
          <p:cNvPr id="27652" name="Picture 5" descr="10 eternaljewlpo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6086" y="1038345"/>
            <a:ext cx="3886354" cy="553896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b="1" dirty="0">
              <a:effectLst>
                <a:outerShdw blurRad="50800" dist="50800" dir="5400000" algn="ctr" rotWithShape="0">
                  <a:schemeClr val="bg1"/>
                </a:outerShdw>
              </a:effectLst>
              <a:latin typeface="Berlin Sans FB Demi" pitchFamily="34" charset="0"/>
            </a:endParaRPr>
          </a:p>
        </p:txBody>
      </p:sp>
      <p:pic>
        <p:nvPicPr>
          <p:cNvPr id="28675" name="Content Placeholder 5" descr="eternal jew exhibition nos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33475"/>
            <a:ext cx="9144000" cy="5724525"/>
          </a:xfrm>
          <a:ln w="38100">
            <a:solidFill>
              <a:schemeClr val="bg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29699" name="Content Placeholder 3" descr="1942 chart of jewish world conspiracy.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42625" y="1268760"/>
            <a:ext cx="5775325" cy="4518025"/>
          </a:xfrm>
          <a:ln w="38100">
            <a:solidFill>
              <a:schemeClr val="bg1"/>
            </a:solidFill>
          </a:ln>
        </p:spPr>
      </p:pic>
      <p:sp>
        <p:nvSpPr>
          <p:cNvPr id="29700" name="TextBox 4"/>
          <p:cNvSpPr txBox="1">
            <a:spLocks noChangeArrowheads="1"/>
          </p:cNvSpPr>
          <p:nvPr/>
        </p:nvSpPr>
        <p:spPr bwMode="auto">
          <a:xfrm>
            <a:off x="107504" y="1268760"/>
            <a:ext cx="303512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3200" dirty="0">
                <a:effectLst>
                  <a:outerShdw blurRad="38100" dist="38100" dir="2700000" algn="tl">
                    <a:srgbClr val="000000">
                      <a:alpha val="43137"/>
                    </a:srgbClr>
                  </a:outerShdw>
                </a:effectLst>
                <a:latin typeface="Tw Cen MT Condensed Extra Bold" pitchFamily="34" charset="0"/>
              </a:rPr>
              <a:t>Germans were suspicious of Jews who were  seen as conspiring </a:t>
            </a:r>
          </a:p>
          <a:p>
            <a:pPr eaLnBrk="1" hangingPunct="1"/>
            <a:r>
              <a:rPr lang="en-CA" sz="3200" dirty="0">
                <a:effectLst>
                  <a:outerShdw blurRad="38100" dist="38100" dir="2700000" algn="tl">
                    <a:srgbClr val="000000">
                      <a:alpha val="43137"/>
                    </a:srgbClr>
                  </a:outerShdw>
                </a:effectLst>
                <a:latin typeface="Tw Cen MT Condensed Extra Bold" pitchFamily="34" charset="0"/>
              </a:rPr>
              <a:t>(with the help of communists) to take over the </a:t>
            </a:r>
            <a:r>
              <a:rPr lang="en-CA" sz="3200" dirty="0" smtClean="0">
                <a:effectLst>
                  <a:outerShdw blurRad="38100" dist="38100" dir="2700000" algn="tl">
                    <a:srgbClr val="000000">
                      <a:alpha val="43137"/>
                    </a:srgbClr>
                  </a:outerShdw>
                </a:effectLst>
                <a:latin typeface="Tw Cen MT Condensed Extra Bold" pitchFamily="34" charset="0"/>
              </a:rPr>
              <a:t>world  </a:t>
            </a:r>
            <a:endParaRPr lang="en-CA" sz="3200" dirty="0">
              <a:effectLst>
                <a:outerShdw blurRad="38100" dist="38100" dir="2700000" algn="tl">
                  <a:srgbClr val="000000">
                    <a:alpha val="43137"/>
                  </a:srgbClr>
                </a:outerShdw>
              </a:effectLst>
              <a:latin typeface="Tw Cen MT Condensed Extra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848" y="81291"/>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30723" name="Content Placeholder 3" descr="boycott of jewish busines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528" y="1124744"/>
            <a:ext cx="3717925" cy="5578475"/>
          </a:xfrm>
          <a:ln w="38100">
            <a:solidFill>
              <a:schemeClr val="bg1"/>
            </a:solidFill>
          </a:ln>
        </p:spPr>
      </p:pic>
      <p:sp>
        <p:nvSpPr>
          <p:cNvPr id="30724" name="TextBox 4"/>
          <p:cNvSpPr txBox="1">
            <a:spLocks noChangeArrowheads="1"/>
          </p:cNvSpPr>
          <p:nvPr/>
        </p:nvSpPr>
        <p:spPr bwMode="auto">
          <a:xfrm>
            <a:off x="4429125" y="1500188"/>
            <a:ext cx="417532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Arial" pitchFamily="34" charset="0"/>
              <a:buChar char="•"/>
            </a:pPr>
            <a:endParaRPr lang="en-CA" sz="3200" dirty="0" smtClean="0">
              <a:latin typeface="Tw Cen MT Condensed Extra Bold" pitchFamily="34" charset="0"/>
            </a:endParaRPr>
          </a:p>
          <a:p>
            <a:pPr marL="457200" indent="-457200" eaLnBrk="1" hangingPunct="1">
              <a:buFont typeface="Arial" pitchFamily="34" charset="0"/>
              <a:buChar char="•"/>
            </a:pPr>
            <a:r>
              <a:rPr lang="en-CA" sz="3200" dirty="0" smtClean="0">
                <a:latin typeface="Tw Cen MT Condensed Extra Bold" pitchFamily="34" charset="0"/>
              </a:rPr>
              <a:t>On </a:t>
            </a:r>
            <a:r>
              <a:rPr lang="en-CA" sz="3200" dirty="0">
                <a:latin typeface="Tw Cen MT Condensed Extra Bold" pitchFamily="34" charset="0"/>
              </a:rPr>
              <a:t>April 1, 1933, Hitler declared a one-day boycott of Jewish shops</a:t>
            </a:r>
          </a:p>
          <a:p>
            <a:pPr marL="457200" indent="-457200" eaLnBrk="1" hangingPunct="1">
              <a:buFont typeface="Arial" pitchFamily="34" charset="0"/>
              <a:buChar char="•"/>
            </a:pPr>
            <a:endParaRPr lang="en-CA" sz="3200" dirty="0">
              <a:latin typeface="Tw Cen MT Condensed Extra Bold" pitchFamily="34" charset="0"/>
            </a:endParaRPr>
          </a:p>
          <a:p>
            <a:pPr marL="457200" indent="-457200" eaLnBrk="1" hangingPunct="1">
              <a:buFont typeface="Arial" pitchFamily="34" charset="0"/>
              <a:buChar char="•"/>
            </a:pPr>
            <a:r>
              <a:rPr lang="en-CA" sz="3200" dirty="0">
                <a:latin typeface="Tw Cen MT Condensed Extra Bold" pitchFamily="34" charset="0"/>
              </a:rPr>
              <a:t>Many German citizens voluntarily participated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31747" name="Content Placeholder 3" descr="NaziBookBurnin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8125" y="1412776"/>
            <a:ext cx="6548438" cy="4929187"/>
          </a:xfrm>
          <a:ln w="38100">
            <a:solidFill>
              <a:schemeClr val="bg1"/>
            </a:solidFill>
          </a:ln>
        </p:spPr>
      </p:pic>
      <p:sp>
        <p:nvSpPr>
          <p:cNvPr id="31748" name="TextBox 4"/>
          <p:cNvSpPr txBox="1">
            <a:spLocks noChangeArrowheads="1"/>
          </p:cNvSpPr>
          <p:nvPr/>
        </p:nvSpPr>
        <p:spPr bwMode="auto">
          <a:xfrm>
            <a:off x="7020272" y="1998279"/>
            <a:ext cx="1714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latin typeface="Tw Cen MT Condensed Extra Bold" pitchFamily="34" charset="0"/>
              </a:rPr>
              <a:t>May 1933, Jewish books were burned in public bonfires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229" y="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sp>
        <p:nvSpPr>
          <p:cNvPr id="32772" name="TextBox 4"/>
          <p:cNvSpPr txBox="1">
            <a:spLocks noChangeArrowheads="1"/>
          </p:cNvSpPr>
          <p:nvPr/>
        </p:nvSpPr>
        <p:spPr bwMode="auto">
          <a:xfrm>
            <a:off x="3851920" y="1225550"/>
            <a:ext cx="464914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2800" dirty="0">
                <a:solidFill>
                  <a:schemeClr val="bg1"/>
                </a:solidFill>
                <a:effectLst>
                  <a:outerShdw blurRad="38100" dist="38100" dir="2700000" algn="ctr" rotWithShape="0">
                    <a:schemeClr val="tx1"/>
                  </a:outerShdw>
                </a:effectLst>
                <a:latin typeface="Tw Cen MT Condensed Extra Bold" pitchFamily="34" charset="0"/>
              </a:rPr>
              <a:t>“The Nuremberg Laws” turned prejudice &amp; discrimination into </a:t>
            </a:r>
            <a:r>
              <a:rPr lang="en-CA" sz="2800" dirty="0" smtClean="0">
                <a:solidFill>
                  <a:schemeClr val="bg1"/>
                </a:solidFill>
                <a:effectLst>
                  <a:outerShdw blurRad="38100" dist="38100" dir="2700000" algn="ctr" rotWithShape="0">
                    <a:schemeClr val="tx1"/>
                  </a:outerShdw>
                </a:effectLst>
                <a:latin typeface="Tw Cen MT Condensed Extra Bold" pitchFamily="34" charset="0"/>
              </a:rPr>
              <a:t>systemic racism</a:t>
            </a:r>
          </a:p>
          <a:p>
            <a:pPr marL="342900" indent="-342900" eaLnBrk="1" hangingPunct="1">
              <a:buFont typeface="Arial" pitchFamily="34" charset="0"/>
              <a:buChar char="•"/>
            </a:pPr>
            <a:r>
              <a:rPr lang="en-CA" sz="2800" dirty="0" smtClean="0">
                <a:effectLst>
                  <a:outerShdw blurRad="38100" dist="38100" dir="2700000" algn="tl">
                    <a:srgbClr val="000000">
                      <a:alpha val="43137"/>
                    </a:srgbClr>
                  </a:outerShdw>
                </a:effectLst>
                <a:latin typeface="Tw Cen MT Condensed Extra Bold" pitchFamily="34" charset="0"/>
              </a:rPr>
              <a:t>Examples:</a:t>
            </a:r>
            <a:endParaRPr lang="en-CA" sz="2800" dirty="0">
              <a:effectLst>
                <a:outerShdw blurRad="38100" dist="38100" dir="2700000" algn="tl">
                  <a:srgbClr val="000000">
                    <a:alpha val="43137"/>
                  </a:srgbClr>
                </a:outerShdw>
              </a:effectLst>
              <a:latin typeface="Tw Cen MT Condensed Extra Bold" pitchFamily="34" charset="0"/>
            </a:endParaRPr>
          </a:p>
          <a:p>
            <a:pPr marL="342900" indent="-342900" eaLnBrk="1" hangingPunct="1">
              <a:buFont typeface="Arial" pitchFamily="34" charset="0"/>
              <a:buChar char="•"/>
            </a:pPr>
            <a:r>
              <a:rPr lang="en-CA" sz="2800" dirty="0" smtClean="0">
                <a:effectLst>
                  <a:outerShdw blurRad="38100" dist="38100" dir="2700000" algn="tl">
                    <a:srgbClr val="000000">
                      <a:alpha val="43137"/>
                    </a:srgbClr>
                  </a:outerShdw>
                </a:effectLst>
                <a:latin typeface="Tw Cen MT Condensed Extra Bold" pitchFamily="34" charset="0"/>
              </a:rPr>
              <a:t>1935</a:t>
            </a:r>
            <a:r>
              <a:rPr lang="en-CA" sz="2800" dirty="0">
                <a:effectLst>
                  <a:outerShdw blurRad="38100" dist="38100" dir="2700000" algn="tl">
                    <a:srgbClr val="000000">
                      <a:alpha val="43137"/>
                    </a:srgbClr>
                  </a:outerShdw>
                </a:effectLst>
                <a:latin typeface="Tw Cen MT Condensed Extra Bold" pitchFamily="34" charset="0"/>
              </a:rPr>
              <a:t>: Jewish Newspapers could no longer be sold</a:t>
            </a:r>
          </a:p>
          <a:p>
            <a:pPr marL="342900" indent="-342900" eaLnBrk="1" hangingPunct="1">
              <a:buFont typeface="Arial" pitchFamily="34" charset="0"/>
              <a:buChar char="•"/>
            </a:pPr>
            <a:r>
              <a:rPr lang="en-CA" sz="2800" dirty="0">
                <a:effectLst>
                  <a:outerShdw blurRad="38100" dist="38100" dir="2700000" algn="tl">
                    <a:srgbClr val="000000">
                      <a:alpha val="43137"/>
                    </a:srgbClr>
                  </a:outerShdw>
                </a:effectLst>
                <a:latin typeface="Tw Cen MT Condensed Extra Bold" pitchFamily="34" charset="0"/>
              </a:rPr>
              <a:t>1936: Jews </a:t>
            </a:r>
            <a:r>
              <a:rPr lang="en-CA" sz="2800" dirty="0">
                <a:solidFill>
                  <a:srgbClr val="FF0000"/>
                </a:solidFill>
                <a:effectLst>
                  <a:outerShdw blurRad="38100" dist="38100" dir="2700000" algn="tl">
                    <a:srgbClr val="000000">
                      <a:alpha val="43137"/>
                    </a:srgbClr>
                  </a:outerShdw>
                </a:effectLst>
                <a:latin typeface="Tw Cen MT Condensed Extra Bold" pitchFamily="34" charset="0"/>
              </a:rPr>
              <a:t>lost the right to vote</a:t>
            </a:r>
          </a:p>
          <a:p>
            <a:pPr marL="342900" indent="-342900" eaLnBrk="1" hangingPunct="1">
              <a:buFont typeface="Arial" pitchFamily="34" charset="0"/>
              <a:buChar char="•"/>
            </a:pPr>
            <a:r>
              <a:rPr lang="en-CA" sz="2800" dirty="0">
                <a:effectLst>
                  <a:outerShdw blurRad="38100" dist="38100" dir="2700000" algn="tl">
                    <a:srgbClr val="000000">
                      <a:alpha val="43137"/>
                    </a:srgbClr>
                  </a:outerShdw>
                </a:effectLst>
                <a:latin typeface="Tw Cen MT Condensed Extra Bold" pitchFamily="34" charset="0"/>
              </a:rPr>
              <a:t>1938: Jews had to surrender drivers’ </a:t>
            </a:r>
            <a:r>
              <a:rPr lang="en-CA" sz="2800" dirty="0" smtClean="0">
                <a:effectLst>
                  <a:outerShdw blurRad="38100" dist="38100" dir="2700000" algn="tl">
                    <a:srgbClr val="000000">
                      <a:alpha val="43137"/>
                    </a:srgbClr>
                  </a:outerShdw>
                </a:effectLst>
                <a:latin typeface="Tw Cen MT Condensed Extra Bold" pitchFamily="34" charset="0"/>
              </a:rPr>
              <a:t>licenses </a:t>
            </a:r>
            <a:r>
              <a:rPr lang="en-CA" sz="2800" dirty="0">
                <a:effectLst>
                  <a:outerShdw blurRad="38100" dist="38100" dir="2700000" algn="tl">
                    <a:srgbClr val="000000">
                      <a:alpha val="43137"/>
                    </a:srgbClr>
                  </a:outerShdw>
                </a:effectLst>
                <a:latin typeface="Tw Cen MT Condensed Extra Bold" pitchFamily="34" charset="0"/>
              </a:rPr>
              <a:t>&amp; car </a:t>
            </a:r>
            <a:r>
              <a:rPr lang="en-CA" sz="2800" dirty="0" smtClean="0">
                <a:effectLst>
                  <a:outerShdw blurRad="38100" dist="38100" dir="2700000" algn="tl">
                    <a:srgbClr val="000000">
                      <a:alpha val="43137"/>
                    </a:srgbClr>
                  </a:outerShdw>
                </a:effectLst>
                <a:latin typeface="Tw Cen MT Condensed Extra Bold" pitchFamily="34" charset="0"/>
              </a:rPr>
              <a:t>registrations</a:t>
            </a:r>
          </a:p>
          <a:p>
            <a:pPr eaLnBrk="1" hangingPunct="1"/>
            <a:endParaRPr lang="en-CA" sz="2400" dirty="0">
              <a:latin typeface="Calibri" pitchFamily="34" charset="0"/>
            </a:endParaRPr>
          </a:p>
        </p:txBody>
      </p:sp>
      <p:sp>
        <p:nvSpPr>
          <p:cNvPr id="32773" name="TextBox 5"/>
          <p:cNvSpPr txBox="1">
            <a:spLocks noChangeArrowheads="1"/>
          </p:cNvSpPr>
          <p:nvPr/>
        </p:nvSpPr>
        <p:spPr bwMode="auto">
          <a:xfrm>
            <a:off x="295081" y="5607242"/>
            <a:ext cx="33123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smtClean="0">
                <a:solidFill>
                  <a:schemeClr val="bg1"/>
                </a:solidFill>
                <a:latin typeface="Calibri" pitchFamily="34" charset="0"/>
              </a:rPr>
              <a:t>The </a:t>
            </a:r>
            <a:r>
              <a:rPr lang="en-US" sz="1600" b="1" dirty="0">
                <a:solidFill>
                  <a:schemeClr val="bg1"/>
                </a:solidFill>
                <a:latin typeface="Calibri" pitchFamily="34" charset="0"/>
              </a:rPr>
              <a:t>Reich Citizenship Law and the Law for the Protection of German Blood and </a:t>
            </a:r>
            <a:r>
              <a:rPr lang="en-US" sz="1600" b="1" dirty="0" smtClean="0">
                <a:solidFill>
                  <a:schemeClr val="bg1"/>
                </a:solidFill>
                <a:latin typeface="Calibri" pitchFamily="34" charset="0"/>
              </a:rPr>
              <a:t>Honor,  </a:t>
            </a:r>
            <a:r>
              <a:rPr lang="en-US" sz="1600" b="1" dirty="0">
                <a:solidFill>
                  <a:schemeClr val="bg1"/>
                </a:solidFill>
                <a:latin typeface="Calibri" pitchFamily="34" charset="0"/>
              </a:rPr>
              <a:t>Germany, September 15, 1935.</a:t>
            </a:r>
          </a:p>
          <a:p>
            <a:pPr eaLnBrk="1" hangingPunct="1"/>
            <a:endParaRPr lang="en-US" sz="1600" dirty="0">
              <a:solidFill>
                <a:schemeClr val="bg1"/>
              </a:solidFill>
              <a:latin typeface="Calibri" pitchFamily="34" charset="0"/>
            </a:endParaRPr>
          </a:p>
        </p:txBody>
      </p:sp>
      <p:pic>
        <p:nvPicPr>
          <p:cNvPr id="48129" name="Picture 1" descr="Samples of the Nuremberg Race Laws (the Reich Citizenship Law and the Law for the Protection of German Blood and Honor). Germany, September 15, 19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81" y="1052736"/>
            <a:ext cx="3312368" cy="455450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33795" name="Content Placeholder 3" descr="Nuremberg_Laws_marriag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5536" y="980728"/>
            <a:ext cx="3532188" cy="5643562"/>
          </a:xfrm>
          <a:ln w="38100">
            <a:solidFill>
              <a:schemeClr val="bg1"/>
            </a:solidFill>
          </a:ln>
        </p:spPr>
      </p:pic>
      <p:sp>
        <p:nvSpPr>
          <p:cNvPr id="33796" name="TextBox 5"/>
          <p:cNvSpPr txBox="1">
            <a:spLocks noChangeArrowheads="1"/>
          </p:cNvSpPr>
          <p:nvPr/>
        </p:nvSpPr>
        <p:spPr bwMode="auto">
          <a:xfrm>
            <a:off x="4139952" y="1268760"/>
            <a:ext cx="438794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2800" dirty="0">
                <a:effectLst>
                  <a:outerShdw blurRad="38100" dist="38100" dir="2700000" algn="tl">
                    <a:srgbClr val="000000">
                      <a:alpha val="43137"/>
                    </a:srgbClr>
                  </a:outerShdw>
                </a:effectLst>
                <a:latin typeface="Tw Cen MT Condensed Extra Bold" pitchFamily="34" charset="0"/>
              </a:rPr>
              <a:t>The Nuremberg Laws also classified “degrees “ of Jewish blood</a:t>
            </a:r>
          </a:p>
          <a:p>
            <a:pPr marL="342900" indent="-342900" eaLnBrk="1" hangingPunct="1">
              <a:buFont typeface="Arial" pitchFamily="34" charset="0"/>
              <a:buChar char="•"/>
            </a:pPr>
            <a:r>
              <a:rPr lang="en-CA" sz="2800" dirty="0">
                <a:effectLst>
                  <a:outerShdw blurRad="38100" dist="38100" dir="2700000" algn="tl">
                    <a:srgbClr val="000000">
                      <a:alpha val="43137"/>
                    </a:srgbClr>
                  </a:outerShdw>
                </a:effectLst>
                <a:latin typeface="Tw Cen MT Condensed Extra Bold" pitchFamily="34" charset="0"/>
              </a:rPr>
              <a:t>One use for this classification was to permit or to </a:t>
            </a:r>
            <a:r>
              <a:rPr lang="en-CA" sz="2800" dirty="0">
                <a:solidFill>
                  <a:srgbClr val="FF0000"/>
                </a:solidFill>
                <a:effectLst>
                  <a:outerShdw blurRad="38100" dist="38100" dir="2700000" algn="tl">
                    <a:srgbClr val="000000">
                      <a:alpha val="43137"/>
                    </a:srgbClr>
                  </a:outerShdw>
                </a:effectLst>
                <a:latin typeface="Tw Cen MT Condensed Extra Bold" pitchFamily="34" charset="0"/>
              </a:rPr>
              <a:t>deny couples the right to marry </a:t>
            </a:r>
            <a:r>
              <a:rPr lang="en-CA" sz="2800" dirty="0">
                <a:effectLst>
                  <a:outerShdw blurRad="38100" dist="38100" dir="2700000" algn="tl">
                    <a:srgbClr val="000000">
                      <a:alpha val="43137"/>
                    </a:srgbClr>
                  </a:outerShdw>
                </a:effectLst>
                <a:latin typeface="Tw Cen MT Condensed Extra Bold" pitchFamily="34" charset="0"/>
              </a:rPr>
              <a:t>(and thus to reproduce)</a:t>
            </a:r>
          </a:p>
          <a:p>
            <a:pPr marL="342900" indent="-342900" eaLnBrk="1" hangingPunct="1">
              <a:buFont typeface="Arial" pitchFamily="34" charset="0"/>
              <a:buChar char="•"/>
            </a:pPr>
            <a:r>
              <a:rPr lang="en-CA" sz="2800" dirty="0">
                <a:effectLst>
                  <a:outerShdw blurRad="38100" dist="38100" dir="2700000" algn="tl">
                    <a:srgbClr val="000000">
                      <a:alpha val="43137"/>
                    </a:srgbClr>
                  </a:outerShdw>
                </a:effectLst>
                <a:latin typeface="Tw Cen MT Condensed Extra Bold" pitchFamily="34" charset="0"/>
              </a:rPr>
              <a:t>One proposed “solution” to the Jewish problem was sterilization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sp>
        <p:nvSpPr>
          <p:cNvPr id="34820" name="TextBox 4"/>
          <p:cNvSpPr txBox="1">
            <a:spLocks noChangeArrowheads="1"/>
          </p:cNvSpPr>
          <p:nvPr/>
        </p:nvSpPr>
        <p:spPr bwMode="auto">
          <a:xfrm>
            <a:off x="3851920" y="1268760"/>
            <a:ext cx="489654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3600" dirty="0">
                <a:effectLst>
                  <a:outerShdw blurRad="38100" dist="38100" dir="2700000" algn="tl">
                    <a:srgbClr val="000000">
                      <a:alpha val="43137"/>
                    </a:srgbClr>
                  </a:outerShdw>
                </a:effectLst>
                <a:latin typeface="Tw Cen MT Condensed Extra Bold" pitchFamily="34" charset="0"/>
              </a:rPr>
              <a:t>By 1938, all Jews were </a:t>
            </a:r>
            <a:r>
              <a:rPr lang="en-CA" sz="3600" dirty="0">
                <a:solidFill>
                  <a:srgbClr val="FF0000"/>
                </a:solidFill>
                <a:effectLst>
                  <a:outerShdw blurRad="38100" dist="38100" dir="2700000" algn="tl">
                    <a:srgbClr val="000000">
                      <a:alpha val="43137"/>
                    </a:srgbClr>
                  </a:outerShdw>
                </a:effectLst>
                <a:latin typeface="Tw Cen MT Condensed Extra Bold" pitchFamily="34" charset="0"/>
              </a:rPr>
              <a:t>required to carry identification</a:t>
            </a:r>
            <a:r>
              <a:rPr lang="en-CA" sz="3600" dirty="0">
                <a:effectLst>
                  <a:outerShdw blurRad="38100" dist="38100" dir="2700000" algn="tl">
                    <a:srgbClr val="000000">
                      <a:alpha val="43137"/>
                    </a:srgbClr>
                  </a:outerShdw>
                </a:effectLst>
                <a:latin typeface="Tw Cen MT Condensed Extra Bold" pitchFamily="34" charset="0"/>
              </a:rPr>
              <a:t> </a:t>
            </a:r>
            <a:r>
              <a:rPr lang="en-CA" sz="3600" dirty="0" smtClean="0">
                <a:solidFill>
                  <a:srgbClr val="FF0000"/>
                </a:solidFill>
                <a:effectLst>
                  <a:outerShdw blurRad="38100" dist="38100" dir="2700000" algn="tl">
                    <a:srgbClr val="000000">
                      <a:alpha val="43137"/>
                    </a:srgbClr>
                  </a:outerShdw>
                </a:effectLst>
                <a:latin typeface="Tw Cen MT Condensed Extra Bold" pitchFamily="34" charset="0"/>
              </a:rPr>
              <a:t>cards</a:t>
            </a:r>
          </a:p>
          <a:p>
            <a:pPr marL="342900" indent="-342900" eaLnBrk="1" hangingPunct="1">
              <a:buFont typeface="Arial" pitchFamily="34" charset="0"/>
              <a:buChar char="•"/>
            </a:pPr>
            <a:r>
              <a:rPr lang="en-CA" sz="3600" dirty="0" smtClean="0">
                <a:effectLst>
                  <a:outerShdw blurRad="38100" dist="38100" dir="2700000" algn="tl">
                    <a:srgbClr val="000000">
                      <a:alpha val="43137"/>
                    </a:srgbClr>
                  </a:outerShdw>
                </a:effectLst>
                <a:latin typeface="Tw Cen MT Condensed Extra Bold" pitchFamily="34" charset="0"/>
              </a:rPr>
              <a:t>Jewish </a:t>
            </a:r>
            <a:r>
              <a:rPr lang="en-CA" sz="3600" dirty="0">
                <a:effectLst>
                  <a:outerShdw blurRad="38100" dist="38100" dir="2700000" algn="tl">
                    <a:srgbClr val="000000">
                      <a:alpha val="43137"/>
                    </a:srgbClr>
                  </a:outerShdw>
                </a:effectLst>
                <a:latin typeface="Tw Cen MT Condensed Extra Bold" pitchFamily="34" charset="0"/>
              </a:rPr>
              <a:t>passports &amp; papers were marked with a “J</a:t>
            </a:r>
            <a:r>
              <a:rPr lang="en-CA" sz="3600" dirty="0" smtClean="0">
                <a:effectLst>
                  <a:outerShdw blurRad="38100" dist="38100" dir="2700000" algn="tl">
                    <a:srgbClr val="000000">
                      <a:alpha val="43137"/>
                    </a:srgbClr>
                  </a:outerShdw>
                </a:effectLst>
                <a:latin typeface="Tw Cen MT Condensed Extra Bold" pitchFamily="34" charset="0"/>
              </a:rPr>
              <a:t>”</a:t>
            </a:r>
          </a:p>
          <a:p>
            <a:pPr marL="342900" indent="-342900" eaLnBrk="1" hangingPunct="1">
              <a:buFont typeface="Arial" pitchFamily="34" charset="0"/>
              <a:buChar char="•"/>
            </a:pPr>
            <a:r>
              <a:rPr lang="en-CA" sz="3600" dirty="0" smtClean="0">
                <a:effectLst>
                  <a:outerShdw blurRad="38100" dist="38100" dir="2700000" algn="tl">
                    <a:srgbClr val="000000">
                      <a:alpha val="43137"/>
                    </a:srgbClr>
                  </a:outerShdw>
                </a:effectLst>
                <a:latin typeface="Tw Cen MT Condensed Extra Bold" pitchFamily="34" charset="0"/>
              </a:rPr>
              <a:t>By 1941, Jews were </a:t>
            </a:r>
            <a:r>
              <a:rPr lang="en-CA" sz="3600" dirty="0" smtClean="0">
                <a:solidFill>
                  <a:srgbClr val="FF0000"/>
                </a:solidFill>
                <a:effectLst>
                  <a:outerShdw blurRad="38100" dist="38100" dir="2700000" algn="tl">
                    <a:srgbClr val="000000">
                      <a:alpha val="43137"/>
                    </a:srgbClr>
                  </a:outerShdw>
                </a:effectLst>
                <a:latin typeface="Tw Cen MT Condensed Extra Bold" pitchFamily="34" charset="0"/>
              </a:rPr>
              <a:t>required to wear yellow “Star of David”</a:t>
            </a:r>
            <a:endParaRPr lang="en-CA" sz="3600" dirty="0">
              <a:solidFill>
                <a:srgbClr val="FF0000"/>
              </a:solidFill>
              <a:effectLst>
                <a:outerShdw blurRad="38100" dist="38100" dir="2700000" algn="tl">
                  <a:srgbClr val="000000">
                    <a:alpha val="43137"/>
                  </a:srgbClr>
                </a:outerShdw>
              </a:effectLst>
              <a:latin typeface="Tw Cen MT Condensed Extra Bold" pitchFamily="34" charset="0"/>
            </a:endParaRPr>
          </a:p>
          <a:p>
            <a:pPr eaLnBrk="1" hangingPunct="1"/>
            <a:endParaRPr lang="en-CA" dirty="0">
              <a:solidFill>
                <a:srgbClr val="FF0000"/>
              </a:solidFill>
              <a:effectLst>
                <a:outerShdw blurRad="38100" dist="38100" dir="2700000" algn="tl">
                  <a:srgbClr val="000000">
                    <a:alpha val="43137"/>
                  </a:srgbClr>
                </a:outerShdw>
              </a:effectLst>
              <a:latin typeface="Calibri" pitchFamily="34" charset="0"/>
            </a:endParaRPr>
          </a:p>
        </p:txBody>
      </p:sp>
      <p:pic>
        <p:nvPicPr>
          <p:cNvPr id="49153" name="Picture 1" descr="Passports issued to a German Jewish couple, with &quot;J&quot; for &quot;Jude&quot; stamped on the cards. Karlsruhe, Germany, December 29, 19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52" y="1268760"/>
            <a:ext cx="3239433" cy="473060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8"/>
            <a:ext cx="8229600" cy="1143001"/>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 as Jews.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sp>
        <p:nvSpPr>
          <p:cNvPr id="33796" name="TextBox 5"/>
          <p:cNvSpPr txBox="1">
            <a:spLocks noChangeArrowheads="1"/>
          </p:cNvSpPr>
          <p:nvPr/>
        </p:nvSpPr>
        <p:spPr bwMode="auto">
          <a:xfrm>
            <a:off x="323528" y="1124744"/>
            <a:ext cx="762830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US" sz="3600" dirty="0">
                <a:solidFill>
                  <a:schemeClr val="bg1"/>
                </a:solidFill>
                <a:effectLst>
                  <a:outerShdw blurRad="38100" dist="38100" dir="2700000" algn="ctr" rotWithShape="0">
                    <a:schemeClr val="tx1"/>
                  </a:outerShdw>
                </a:effectLst>
                <a:latin typeface="Tw Cen MT Condensed Extra Bold" pitchFamily="34" charset="0"/>
              </a:rPr>
              <a:t>Nov 9-10, 1938: </a:t>
            </a:r>
            <a:r>
              <a:rPr lang="en-US" sz="3600" u="sng" dirty="0">
                <a:solidFill>
                  <a:schemeClr val="bg1"/>
                </a:solidFill>
                <a:effectLst>
                  <a:outerShdw blurRad="38100" dist="38100" dir="2700000" algn="ctr" rotWithShape="0">
                    <a:schemeClr val="tx1"/>
                  </a:outerShdw>
                </a:effectLst>
                <a:latin typeface="Tw Cen MT Condensed Extra Bold" pitchFamily="34" charset="0"/>
              </a:rPr>
              <a:t>Kristallnacht</a:t>
            </a:r>
            <a:r>
              <a:rPr lang="en-US" sz="3600" dirty="0">
                <a:solidFill>
                  <a:schemeClr val="bg1"/>
                </a:solidFill>
                <a:effectLst>
                  <a:outerShdw blurRad="38100" dist="38100" dir="2700000" algn="ctr" rotWithShape="0">
                    <a:schemeClr val="tx1"/>
                  </a:outerShdw>
                </a:effectLst>
                <a:latin typeface="Tw Cen MT Condensed Extra Bold" pitchFamily="34" charset="0"/>
              </a:rPr>
              <a:t> (Night of the Broken Glass)</a:t>
            </a:r>
          </a:p>
          <a:p>
            <a:pPr marL="342900" indent="-342900" eaLnBrk="1" hangingPunct="1">
              <a:buFont typeface="Arial" pitchFamily="34" charset="0"/>
              <a:buChar char="•"/>
            </a:pPr>
            <a:r>
              <a:rPr lang="en-US" sz="3600" dirty="0">
                <a:solidFill>
                  <a:schemeClr val="bg1"/>
                </a:solidFill>
                <a:effectLst>
                  <a:outerShdw blurRad="38100" dist="38100" dir="2700000" algn="ctr" rotWithShape="0">
                    <a:schemeClr val="tx1"/>
                  </a:outerShdw>
                </a:effectLst>
                <a:latin typeface="Tw Cen MT Condensed Extra Bold" pitchFamily="34" charset="0"/>
              </a:rPr>
              <a:t>Nazis attack </a:t>
            </a:r>
            <a:r>
              <a:rPr lang="en-US" sz="3600" dirty="0" smtClean="0">
                <a:solidFill>
                  <a:schemeClr val="bg1"/>
                </a:solidFill>
                <a:effectLst>
                  <a:outerShdw blurRad="38100" dist="38100" dir="2700000" algn="ctr" rotWithShape="0">
                    <a:schemeClr val="tx1"/>
                  </a:outerShdw>
                </a:effectLst>
                <a:latin typeface="Tw Cen MT Condensed Extra Bold" pitchFamily="34" charset="0"/>
              </a:rPr>
              <a:t>                                                      Jewish                                                  </a:t>
            </a:r>
            <a:r>
              <a:rPr lang="en-US" sz="3600" dirty="0" smtClean="0">
                <a:solidFill>
                  <a:srgbClr val="FF0000"/>
                </a:solidFill>
                <a:effectLst>
                  <a:outerShdw blurRad="38100" dist="38100" dir="2700000" algn="ctr" rotWithShape="0">
                    <a:schemeClr val="tx1"/>
                  </a:outerShdw>
                </a:effectLst>
                <a:latin typeface="Tw Cen MT Condensed Extra Bold" pitchFamily="34" charset="0"/>
              </a:rPr>
              <a:t>homes</a:t>
            </a:r>
            <a:r>
              <a:rPr lang="en-US" sz="3600" dirty="0" smtClean="0">
                <a:solidFill>
                  <a:schemeClr val="bg1"/>
                </a:solidFill>
                <a:effectLst>
                  <a:outerShdw blurRad="38100" dist="38100" dir="2700000" algn="ctr" rotWithShape="0">
                    <a:schemeClr val="tx1"/>
                  </a:outerShdw>
                </a:effectLst>
                <a:latin typeface="Tw Cen MT Condensed Extra Bold" pitchFamily="34" charset="0"/>
              </a:rPr>
              <a:t>,                                            businesses </a:t>
            </a:r>
            <a:r>
              <a:rPr lang="en-US" sz="3600" dirty="0">
                <a:solidFill>
                  <a:schemeClr val="bg1"/>
                </a:solidFill>
                <a:effectLst>
                  <a:outerShdw blurRad="38100" dist="38100" dir="2700000" algn="ctr" rotWithShape="0">
                    <a:schemeClr val="tx1"/>
                  </a:outerShdw>
                </a:effectLst>
                <a:latin typeface="Tw Cen MT Condensed Extra Bold" pitchFamily="34" charset="0"/>
              </a:rPr>
              <a:t>&amp; </a:t>
            </a:r>
            <a:r>
              <a:rPr lang="en-US" sz="3600" dirty="0" smtClean="0">
                <a:solidFill>
                  <a:schemeClr val="bg1"/>
                </a:solidFill>
                <a:effectLst>
                  <a:outerShdw blurRad="38100" dist="38100" dir="2700000" algn="ctr" rotWithShape="0">
                    <a:schemeClr val="tx1"/>
                  </a:outerShdw>
                </a:effectLst>
                <a:latin typeface="Tw Cen MT Condensed Extra Bold" pitchFamily="34" charset="0"/>
              </a:rPr>
              <a:t>                                        synagogues</a:t>
            </a:r>
          </a:p>
          <a:p>
            <a:pPr marL="342900" indent="-342900" eaLnBrk="1" hangingPunct="1">
              <a:buFont typeface="Arial" pitchFamily="34" charset="0"/>
              <a:buChar char="•"/>
            </a:pPr>
            <a:r>
              <a:rPr lang="en-US" sz="3600" dirty="0" smtClean="0">
                <a:solidFill>
                  <a:schemeClr val="bg1"/>
                </a:solidFill>
                <a:effectLst>
                  <a:outerShdw blurRad="38100" dist="38100" dir="2700000" algn="ctr" rotWithShape="0">
                    <a:schemeClr val="tx1"/>
                  </a:outerShdw>
                </a:effectLst>
                <a:latin typeface="Tw Cen MT Condensed Extra Bold" pitchFamily="34" charset="0"/>
              </a:rPr>
              <a:t>Jews </a:t>
            </a:r>
            <a:r>
              <a:rPr lang="en-US" sz="3600" dirty="0" smtClean="0">
                <a:solidFill>
                  <a:srgbClr val="FF0000"/>
                </a:solidFill>
                <a:effectLst>
                  <a:outerShdw blurRad="38100" dist="38100" dir="2700000" algn="ctr" rotWithShape="0">
                    <a:schemeClr val="tx1"/>
                  </a:outerShdw>
                </a:effectLst>
                <a:latin typeface="Tw Cen MT Condensed Extra Bold" pitchFamily="34" charset="0"/>
              </a:rPr>
              <a:t>killed</a:t>
            </a:r>
            <a:r>
              <a:rPr lang="en-US" sz="3600" dirty="0" smtClean="0">
                <a:solidFill>
                  <a:schemeClr val="bg1"/>
                </a:solidFill>
                <a:effectLst>
                  <a:outerShdw blurRad="38100" dist="38100" dir="2700000" algn="ctr" rotWithShape="0">
                    <a:schemeClr val="tx1"/>
                  </a:outerShdw>
                </a:effectLst>
                <a:latin typeface="Tw Cen MT Condensed Extra Bold" pitchFamily="34" charset="0"/>
              </a:rPr>
              <a:t>,                                                injured and                                       arrested</a:t>
            </a:r>
            <a:endParaRPr lang="en-US" sz="3600" dirty="0">
              <a:solidFill>
                <a:schemeClr val="bg1"/>
              </a:solidFill>
              <a:effectLst>
                <a:outerShdw blurRad="38100" dist="38100" dir="2700000" algn="ctr" rotWithShape="0">
                  <a:schemeClr val="tx1"/>
                </a:outerShdw>
              </a:effectLst>
              <a:latin typeface="Tw Cen MT Condensed Extra Bold" pitchFamily="34" charset="0"/>
            </a:endParaRPr>
          </a:p>
        </p:txBody>
      </p:sp>
      <p:pic>
        <p:nvPicPr>
          <p:cNvPr id="6" name="Content Placeholder 3" descr="nara_kristallnacht_86838.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60182" y="1988840"/>
            <a:ext cx="5066082" cy="4536504"/>
          </a:xfrm>
          <a:ln w="38100">
            <a:solidFill>
              <a:schemeClr val="bg1"/>
            </a:solidFill>
          </a:ln>
        </p:spPr>
      </p:pic>
    </p:spTree>
    <p:extLst>
      <p:ext uri="{BB962C8B-B14F-4D97-AF65-F5344CB8AC3E}">
        <p14:creationId xmlns:p14="http://schemas.microsoft.com/office/powerpoint/2010/main" val="1194342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99665" y="2564904"/>
            <a:ext cx="8458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10000" dirty="0" smtClean="0">
                <a:solidFill>
                  <a:schemeClr val="bg1"/>
                </a:solidFill>
                <a:effectLst>
                  <a:outerShdw blurRad="38100" dist="38100" dir="2700000" algn="tl">
                    <a:srgbClr val="FFFFFF"/>
                  </a:outerShdw>
                </a:effectLst>
                <a:latin typeface="Gill Sans Ultra Bold Condensed" pitchFamily="34" charset="0"/>
              </a:rPr>
              <a:t>Step 2:  You cannot live among us</a:t>
            </a:r>
          </a:p>
        </p:txBody>
      </p:sp>
    </p:spTree>
    <p:extLst>
      <p:ext uri="{BB962C8B-B14F-4D97-AF65-F5344CB8AC3E}">
        <p14:creationId xmlns:p14="http://schemas.microsoft.com/office/powerpoint/2010/main" val="2531032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28625" y="500062"/>
            <a:ext cx="8229600" cy="5881265"/>
          </a:xfrm>
        </p:spPr>
        <p:txBody>
          <a:bodyPr/>
          <a:lstStyle/>
          <a:p>
            <a:pPr eaLnBrk="1" hangingPunct="1"/>
            <a:r>
              <a:rPr lang="en-CA" sz="4000" u="sng" dirty="0">
                <a:solidFill>
                  <a:srgbClr val="FF0000"/>
                </a:solidFill>
                <a:latin typeface="Tw Cen MT Condensed Extra Bold" pitchFamily="34" charset="0"/>
              </a:rPr>
              <a:t>h</a:t>
            </a:r>
            <a:r>
              <a:rPr lang="en-CA" sz="4000" u="sng" dirty="0" smtClean="0">
                <a:solidFill>
                  <a:srgbClr val="FF0000"/>
                </a:solidFill>
                <a:latin typeface="Tw Cen MT Condensed Extra Bold" pitchFamily="34" charset="0"/>
              </a:rPr>
              <a:t>olocaust</a:t>
            </a:r>
            <a:r>
              <a:rPr lang="en-CA" sz="4000" dirty="0" smtClean="0">
                <a:solidFill>
                  <a:srgbClr val="FF0000"/>
                </a:solidFill>
                <a:latin typeface="Tw Cen MT Condensed Extra Bold" pitchFamily="34" charset="0"/>
              </a:rPr>
              <a:t> (noun):</a:t>
            </a:r>
          </a:p>
          <a:p>
            <a:pPr eaLnBrk="1" hangingPunct="1"/>
            <a:r>
              <a:rPr lang="en-CA" sz="3600" dirty="0" smtClean="0">
                <a:latin typeface="Tw Cen MT Condensed Extra Bold" pitchFamily="34" charset="0"/>
              </a:rPr>
              <a:t>Greek word meaning “sacrifice by fire”</a:t>
            </a:r>
          </a:p>
          <a:p>
            <a:pPr algn="ctr" eaLnBrk="1" hangingPunct="1">
              <a:buFont typeface="Arial" charset="0"/>
              <a:buNone/>
            </a:pPr>
            <a:endParaRPr lang="en-CA" sz="4000" b="1" dirty="0" smtClean="0">
              <a:solidFill>
                <a:srgbClr val="C00000"/>
              </a:solidFill>
            </a:endParaRPr>
          </a:p>
          <a:p>
            <a:pPr eaLnBrk="1" hangingPunct="1"/>
            <a:r>
              <a:rPr lang="en-CA" sz="4000" u="sng" dirty="0" smtClean="0">
                <a:solidFill>
                  <a:srgbClr val="FF0000"/>
                </a:solidFill>
                <a:latin typeface="Tw Cen MT Condensed Extra Bold" pitchFamily="34" charset="0"/>
              </a:rPr>
              <a:t>The Holocaust</a:t>
            </a:r>
            <a:r>
              <a:rPr lang="en-CA" sz="4000" dirty="0" smtClean="0">
                <a:solidFill>
                  <a:srgbClr val="FF0000"/>
                </a:solidFill>
                <a:latin typeface="Tw Cen MT Condensed Extra Bold" pitchFamily="34" charset="0"/>
              </a:rPr>
              <a:t> (proper noun):</a:t>
            </a:r>
          </a:p>
          <a:p>
            <a:pPr eaLnBrk="1" hangingPunct="1"/>
            <a:r>
              <a:rPr lang="en-CA" sz="3600" dirty="0" smtClean="0">
                <a:latin typeface="Tw Cen MT Condensed Extra Bold" pitchFamily="34" charset="0"/>
              </a:rPr>
              <a:t>The Holocaust was the systematic, bureaucratic, state-sponsored persecution and murder of approximately </a:t>
            </a:r>
            <a:r>
              <a:rPr lang="en-CA" sz="3600" dirty="0" smtClean="0">
                <a:solidFill>
                  <a:srgbClr val="FF0000"/>
                </a:solidFill>
                <a:latin typeface="Tw Cen MT Condensed Extra Bold" pitchFamily="34" charset="0"/>
              </a:rPr>
              <a:t>six million </a:t>
            </a:r>
            <a:r>
              <a:rPr lang="en-CA" sz="3600" dirty="0" smtClean="0">
                <a:latin typeface="Tw Cen MT Condensed Extra Bold" pitchFamily="34" charset="0"/>
              </a:rPr>
              <a:t>Jews by the Nazi regime and its collaborators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126678" y="-71437"/>
            <a:ext cx="8784976"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sp>
        <p:nvSpPr>
          <p:cNvPr id="38916" name="TextBox 4"/>
          <p:cNvSpPr txBox="1">
            <a:spLocks noChangeArrowheads="1"/>
          </p:cNvSpPr>
          <p:nvPr/>
        </p:nvSpPr>
        <p:spPr bwMode="auto">
          <a:xfrm>
            <a:off x="251520" y="836712"/>
            <a:ext cx="8535293" cy="4462760"/>
          </a:xfrm>
          <a:prstGeom prst="rect">
            <a:avLst/>
          </a:prstGeom>
          <a:noFill/>
          <a:ln>
            <a:noFill/>
          </a:ln>
          <a:effectLst>
            <a:outerShdw blurRad="38100" dist="38100"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3600" u="sng" dirty="0" smtClean="0">
                <a:solidFill>
                  <a:schemeClr val="bg1">
                    <a:lumMod val="95000"/>
                    <a:lumOff val="5000"/>
                  </a:schemeClr>
                </a:solidFill>
                <a:latin typeface="Tw Cen MT Condensed Extra Bold" pitchFamily="34" charset="0"/>
              </a:rPr>
              <a:t>Jewish Refugees:</a:t>
            </a:r>
            <a:endParaRPr lang="en-CA" sz="3600" u="sng" dirty="0">
              <a:solidFill>
                <a:schemeClr val="bg1">
                  <a:lumMod val="95000"/>
                  <a:lumOff val="5000"/>
                </a:schemeClr>
              </a:solidFill>
              <a:latin typeface="Tw Cen MT Condensed Extra Bold" pitchFamily="34" charset="0"/>
            </a:endParaRPr>
          </a:p>
          <a:p>
            <a:pPr marL="342900" indent="-342900" eaLnBrk="1" hangingPunct="1">
              <a:buFont typeface="Arial" panose="020B0604020202020204" pitchFamily="34" charset="0"/>
              <a:buChar char="•"/>
            </a:pPr>
            <a:r>
              <a:rPr lang="en-CA" sz="3200" dirty="0" smtClean="0">
                <a:solidFill>
                  <a:schemeClr val="bg1">
                    <a:lumMod val="95000"/>
                    <a:lumOff val="5000"/>
                  </a:schemeClr>
                </a:solidFill>
                <a:latin typeface="Tw Cen MT Condensed Extra Bold" pitchFamily="34" charset="0"/>
              </a:rPr>
              <a:t>Nazis try to </a:t>
            </a:r>
            <a:r>
              <a:rPr lang="en-CA" sz="3200" dirty="0" smtClean="0">
                <a:solidFill>
                  <a:schemeClr val="bg1"/>
                </a:solidFill>
                <a:latin typeface="Tw Cen MT Condensed Extra Bold" pitchFamily="34" charset="0"/>
              </a:rPr>
              <a:t>force</a:t>
            </a:r>
            <a:r>
              <a:rPr lang="en-CA" sz="3200" dirty="0" smtClean="0">
                <a:solidFill>
                  <a:schemeClr val="bg1">
                    <a:lumMod val="95000"/>
                    <a:lumOff val="5000"/>
                  </a:schemeClr>
                </a:solidFill>
                <a:latin typeface="Tw Cen MT Condensed Extra Bold" pitchFamily="34" charset="0"/>
              </a:rPr>
              <a:t> Jewish </a:t>
            </a:r>
            <a:r>
              <a:rPr lang="en-CA" sz="3200" dirty="0" smtClean="0">
                <a:solidFill>
                  <a:srgbClr val="FF0000"/>
                </a:solidFill>
                <a:latin typeface="Tw Cen MT Condensed Extra Bold" pitchFamily="34" charset="0"/>
              </a:rPr>
              <a:t>emigration</a:t>
            </a:r>
          </a:p>
          <a:p>
            <a:pPr marL="342900" indent="-342900" eaLnBrk="1" hangingPunct="1">
              <a:buFont typeface="Arial" panose="020B0604020202020204" pitchFamily="34" charset="0"/>
              <a:buChar char="•"/>
            </a:pPr>
            <a:r>
              <a:rPr lang="en-CA" sz="3200" dirty="0" smtClean="0">
                <a:solidFill>
                  <a:schemeClr val="bg1">
                    <a:lumMod val="95000"/>
                    <a:lumOff val="5000"/>
                  </a:schemeClr>
                </a:solidFill>
                <a:latin typeface="Tw Cen MT Condensed Extra Bold" pitchFamily="34" charset="0"/>
              </a:rPr>
              <a:t>After admitting tens of thousands of Jewish refugees, </a:t>
            </a:r>
            <a:r>
              <a:rPr lang="en-CA" sz="3200" dirty="0" smtClean="0">
                <a:solidFill>
                  <a:schemeClr val="bg1">
                    <a:lumMod val="95000"/>
                    <a:lumOff val="5000"/>
                  </a:schemeClr>
                </a:solidFill>
                <a:latin typeface="Tw Cen MT Condensed Extra Bold" pitchFamily="34" charset="0"/>
              </a:rPr>
              <a:t>                                                                        France</a:t>
            </a:r>
            <a:r>
              <a:rPr lang="en-CA" sz="3200" dirty="0" smtClean="0">
                <a:solidFill>
                  <a:schemeClr val="bg1">
                    <a:lumMod val="95000"/>
                    <a:lumOff val="5000"/>
                  </a:schemeClr>
                </a:solidFill>
                <a:latin typeface="Tw Cen MT Condensed Extra Bold" pitchFamily="34" charset="0"/>
              </a:rPr>
              <a:t>, GB, </a:t>
            </a:r>
            <a:r>
              <a:rPr lang="en-CA" sz="3200" dirty="0" smtClean="0">
                <a:solidFill>
                  <a:schemeClr val="bg1">
                    <a:lumMod val="95000"/>
                    <a:lumOff val="5000"/>
                  </a:schemeClr>
                </a:solidFill>
                <a:latin typeface="Tw Cen MT Condensed Extra Bold" pitchFamily="34" charset="0"/>
              </a:rPr>
              <a:t>                                                                              and </a:t>
            </a:r>
            <a:r>
              <a:rPr lang="en-CA" sz="3200" dirty="0" smtClean="0">
                <a:solidFill>
                  <a:schemeClr val="bg1">
                    <a:lumMod val="95000"/>
                    <a:lumOff val="5000"/>
                  </a:schemeClr>
                </a:solidFill>
                <a:latin typeface="Tw Cen MT Condensed Extra Bold" pitchFamily="34" charset="0"/>
              </a:rPr>
              <a:t>the U.S. </a:t>
            </a:r>
            <a:r>
              <a:rPr lang="en-CA" sz="3200" dirty="0" smtClean="0">
                <a:solidFill>
                  <a:schemeClr val="bg1">
                    <a:lumMod val="95000"/>
                    <a:lumOff val="5000"/>
                  </a:schemeClr>
                </a:solidFill>
                <a:latin typeface="Tw Cen MT Condensed Extra Bold" pitchFamily="34" charset="0"/>
              </a:rPr>
              <a:t>                                                                         </a:t>
            </a:r>
            <a:r>
              <a:rPr lang="en-CA" sz="3200" dirty="0" smtClean="0">
                <a:solidFill>
                  <a:srgbClr val="FF0000"/>
                </a:solidFill>
                <a:latin typeface="Tw Cen MT Condensed Extra Bold" pitchFamily="34" charset="0"/>
              </a:rPr>
              <a:t>close</a:t>
            </a:r>
            <a:r>
              <a:rPr lang="en-CA" sz="3200" dirty="0" smtClean="0">
                <a:solidFill>
                  <a:schemeClr val="bg1">
                    <a:lumMod val="95000"/>
                    <a:lumOff val="5000"/>
                  </a:schemeClr>
                </a:solidFill>
                <a:latin typeface="Tw Cen MT Condensed Extra Bold" pitchFamily="34" charset="0"/>
              </a:rPr>
              <a:t> </a:t>
            </a:r>
            <a:r>
              <a:rPr lang="en-CA" sz="3200" dirty="0" smtClean="0">
                <a:solidFill>
                  <a:schemeClr val="bg1">
                    <a:lumMod val="95000"/>
                    <a:lumOff val="5000"/>
                  </a:schemeClr>
                </a:solidFill>
                <a:latin typeface="Tw Cen MT Condensed Extra Bold" pitchFamily="34" charset="0"/>
              </a:rPr>
              <a:t>their </a:t>
            </a:r>
            <a:r>
              <a:rPr lang="en-CA" sz="3200" dirty="0" smtClean="0">
                <a:solidFill>
                  <a:schemeClr val="bg1">
                    <a:lumMod val="95000"/>
                    <a:lumOff val="5000"/>
                  </a:schemeClr>
                </a:solidFill>
                <a:latin typeface="Tw Cen MT Condensed Extra Bold" pitchFamily="34" charset="0"/>
              </a:rPr>
              <a:t>                                                                             doors</a:t>
            </a:r>
            <a:endParaRPr lang="en-CA" sz="3200" dirty="0" smtClean="0">
              <a:solidFill>
                <a:schemeClr val="bg1">
                  <a:lumMod val="95000"/>
                  <a:lumOff val="5000"/>
                </a:schemeClr>
              </a:solidFill>
              <a:latin typeface="Tw Cen MT Condensed Extra Bold" pitchFamily="34" charset="0"/>
            </a:endParaRPr>
          </a:p>
          <a:p>
            <a:pPr eaLnBrk="1" hangingPunct="1"/>
            <a:endParaRPr lang="en-CA" sz="2400" dirty="0">
              <a:solidFill>
                <a:schemeClr val="bg1">
                  <a:lumMod val="95000"/>
                  <a:lumOff val="5000"/>
                </a:schemeClr>
              </a:solidFill>
              <a:latin typeface="Tw Cen MT Condensed Extra Bold" pitchFamily="34" charset="0"/>
            </a:endParaRPr>
          </a:p>
        </p:txBody>
      </p:sp>
      <p:pic>
        <p:nvPicPr>
          <p:cNvPr id="4" name="Picture 2" descr="http://www.jewishvirtuallibrary.org/images/emig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492896"/>
            <a:ext cx="6096000" cy="40005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rtlCol="0">
            <a:normAutofit fontScale="90000"/>
          </a:bodyPr>
          <a:lstStyle/>
          <a:p>
            <a:pPr eaLnBrk="1" fontAlgn="auto" hangingPunct="1">
              <a:spcAft>
                <a:spcPts val="0"/>
              </a:spcAft>
              <a:defRPr/>
            </a:pPr>
            <a:r>
              <a:rPr lang="en-CA" b="1" dirty="0" smtClean="0"/>
              <a:t/>
            </a:r>
            <a:br>
              <a:rPr lang="en-CA" b="1" dirty="0" smtClean="0"/>
            </a:br>
            <a:r>
              <a:rPr lang="en-CA" b="1" dirty="0" smtClean="0">
                <a:effectLst>
                  <a:outerShdw blurRad="50800" dist="50800" dir="5400000" algn="ctr" rotWithShape="0">
                    <a:schemeClr val="bg1"/>
                  </a:outerShdw>
                </a:effectLst>
                <a:latin typeface="Berlin Sans FB Demi" pitchFamily="34" charset="0"/>
              </a:rPr>
              <a:t>You cannot live among us.</a:t>
            </a:r>
            <a:r>
              <a:rPr lang="en-CA" dirty="0" smtClean="0">
                <a:effectLst>
                  <a:outerShdw blurRad="50800" dist="50800" dir="5400000" algn="ctr" rotWithShape="0">
                    <a:schemeClr val="bg1"/>
                  </a:outerShdw>
                </a:effectLst>
                <a:latin typeface="Berlin Sans FB Demi" pitchFamily="34" charset="0"/>
              </a:rPr>
              <a:t/>
            </a:r>
            <a:br>
              <a:rPr lang="en-CA" dirty="0" smtClean="0">
                <a:effectLst>
                  <a:outerShdw blurRad="50800" dist="50800" dir="5400000" algn="ctr" rotWithShape="0">
                    <a:schemeClr val="bg1"/>
                  </a:outerShdw>
                </a:effectLst>
                <a:latin typeface="Berlin Sans FB Demi" pitchFamily="34" charset="0"/>
              </a:rPr>
            </a:br>
            <a:endParaRPr lang="en-CA" dirty="0">
              <a:effectLst>
                <a:outerShdw blurRad="50800" dist="50800" dir="5400000" algn="ctr" rotWithShape="0">
                  <a:schemeClr val="bg1"/>
                </a:outerShdw>
              </a:effectLst>
              <a:latin typeface="Berlin Sans FB Demi" pitchFamily="34" charset="0"/>
            </a:endParaRPr>
          </a:p>
        </p:txBody>
      </p:sp>
      <p:pic>
        <p:nvPicPr>
          <p:cNvPr id="37891" name="Content Placeholder 3" descr="850 European Jewish immigrantes arrested by British authorities for illegally entering palestine 1939.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1246" y="733246"/>
            <a:ext cx="4680520" cy="3381685"/>
          </a:xfrm>
          <a:ln w="38100">
            <a:solidFill>
              <a:schemeClr val="bg1"/>
            </a:solidFill>
          </a:ln>
        </p:spPr>
      </p:pic>
      <p:sp>
        <p:nvSpPr>
          <p:cNvPr id="37892" name="TextBox 4"/>
          <p:cNvSpPr txBox="1">
            <a:spLocks noChangeArrowheads="1"/>
          </p:cNvSpPr>
          <p:nvPr/>
        </p:nvSpPr>
        <p:spPr bwMode="auto">
          <a:xfrm>
            <a:off x="4932040" y="733246"/>
            <a:ext cx="39976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2800" dirty="0">
                <a:solidFill>
                  <a:prstClr val="black"/>
                </a:solidFill>
                <a:latin typeface="Tw Cen MT Condensed Extra Bold" pitchFamily="34" charset="0"/>
              </a:rPr>
              <a:t>British officials arrested </a:t>
            </a:r>
            <a:r>
              <a:rPr lang="en-CA" sz="2800" dirty="0" smtClean="0">
                <a:solidFill>
                  <a:prstClr val="black"/>
                </a:solidFill>
                <a:latin typeface="Tw Cen MT Condensed Extra Bold" pitchFamily="34" charset="0"/>
              </a:rPr>
              <a:t>850 </a:t>
            </a:r>
            <a:r>
              <a:rPr lang="en-CA" sz="2800" dirty="0">
                <a:solidFill>
                  <a:prstClr val="black"/>
                </a:solidFill>
                <a:latin typeface="Tw Cen MT Condensed Extra Bold" pitchFamily="34" charset="0"/>
              </a:rPr>
              <a:t>European Jewish immigrants  and interned them in a detention center near </a:t>
            </a:r>
            <a:r>
              <a:rPr lang="en-CA" sz="2800" dirty="0" smtClean="0">
                <a:solidFill>
                  <a:prstClr val="black"/>
                </a:solidFill>
                <a:latin typeface="Tw Cen MT Condensed Extra Bold" pitchFamily="34" charset="0"/>
              </a:rPr>
              <a:t>Haifa</a:t>
            </a:r>
            <a:endParaRPr lang="en-CA" sz="2800" dirty="0">
              <a:solidFill>
                <a:prstClr val="black"/>
              </a:solidFill>
              <a:latin typeface="Tw Cen MT Condensed Extra Bold" pitchFamily="34" charset="0"/>
            </a:endParaRPr>
          </a:p>
          <a:p>
            <a:pPr marL="342900" indent="-342900" eaLnBrk="1" hangingPunct="1">
              <a:buFont typeface="Arial" pitchFamily="34" charset="0"/>
              <a:buChar char="•"/>
            </a:pPr>
            <a:r>
              <a:rPr lang="en-CA" sz="2800" dirty="0">
                <a:solidFill>
                  <a:prstClr val="black"/>
                </a:solidFill>
                <a:latin typeface="Tw Cen MT Condensed Extra Bold" pitchFamily="34" charset="0"/>
              </a:rPr>
              <a:t>Similarly, in 1939 the German refugee ship </a:t>
            </a:r>
            <a:r>
              <a:rPr lang="en-CA" sz="2800" i="1" dirty="0">
                <a:solidFill>
                  <a:prstClr val="black"/>
                </a:solidFill>
                <a:latin typeface="Tw Cen MT Condensed Extra Bold" pitchFamily="34" charset="0"/>
              </a:rPr>
              <a:t>St. Louis </a:t>
            </a:r>
            <a:r>
              <a:rPr lang="en-CA" sz="2800" dirty="0">
                <a:solidFill>
                  <a:prstClr val="black"/>
                </a:solidFill>
                <a:latin typeface="Tw Cen MT Condensed Extra Bold" pitchFamily="34" charset="0"/>
              </a:rPr>
              <a:t>attempted to find safe harbour for its Jewish passengers in Cuba &amp; the US.  Most end up back in Belgium &amp; the </a:t>
            </a:r>
            <a:r>
              <a:rPr lang="en-CA" sz="2800" dirty="0" smtClean="0">
                <a:solidFill>
                  <a:prstClr val="black"/>
                </a:solidFill>
                <a:latin typeface="Tw Cen MT Condensed Extra Bold" pitchFamily="34" charset="0"/>
              </a:rPr>
              <a:t>Netherlands</a:t>
            </a:r>
            <a:endParaRPr lang="en-CA" sz="2800" dirty="0">
              <a:solidFill>
                <a:prstClr val="black"/>
              </a:solidFill>
              <a:latin typeface="Tw Cen MT Condensed Extra Bold" pitchFamily="34" charset="0"/>
            </a:endParaRPr>
          </a:p>
        </p:txBody>
      </p:sp>
      <p:sp>
        <p:nvSpPr>
          <p:cNvPr id="5" name="TextBox 5"/>
          <p:cNvSpPr txBox="1">
            <a:spLocks noChangeArrowheads="1"/>
          </p:cNvSpPr>
          <p:nvPr/>
        </p:nvSpPr>
        <p:spPr bwMode="auto">
          <a:xfrm>
            <a:off x="300651" y="6070970"/>
            <a:ext cx="3709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1600" b="1" dirty="0" smtClean="0">
                <a:solidFill>
                  <a:schemeClr val="bg1"/>
                </a:solidFill>
                <a:latin typeface="Calibri" pitchFamily="34" charset="0"/>
              </a:rPr>
              <a:t>In </a:t>
            </a:r>
            <a:r>
              <a:rPr lang="en-CA" sz="1600" b="1" dirty="0">
                <a:solidFill>
                  <a:schemeClr val="bg1"/>
                </a:solidFill>
                <a:latin typeface="Calibri" pitchFamily="34" charset="0"/>
              </a:rPr>
              <a:t>1939, 850 Jewish refugees attempt to enter British-controlled Palestine illegally.</a:t>
            </a:r>
          </a:p>
        </p:txBody>
      </p:sp>
      <p:pic>
        <p:nvPicPr>
          <p:cNvPr id="6" name="Content Placeholder 3" descr="jewish refugees illegally enter palestine 19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068959"/>
            <a:ext cx="3689467" cy="288032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7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126678" y="-71437"/>
            <a:ext cx="8784976"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sp>
        <p:nvSpPr>
          <p:cNvPr id="38916" name="TextBox 4"/>
          <p:cNvSpPr txBox="1">
            <a:spLocks noChangeArrowheads="1"/>
          </p:cNvSpPr>
          <p:nvPr/>
        </p:nvSpPr>
        <p:spPr bwMode="auto">
          <a:xfrm>
            <a:off x="251520" y="1071563"/>
            <a:ext cx="8535293" cy="2616101"/>
          </a:xfrm>
          <a:prstGeom prst="rect">
            <a:avLst/>
          </a:prstGeom>
          <a:noFill/>
          <a:ln>
            <a:noFill/>
          </a:ln>
          <a:effectLst>
            <a:outerShdw blurRad="38100" dist="38100"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3600" u="sng" dirty="0" smtClean="0">
                <a:solidFill>
                  <a:schemeClr val="bg1">
                    <a:lumMod val="95000"/>
                    <a:lumOff val="5000"/>
                  </a:schemeClr>
                </a:solidFill>
                <a:latin typeface="Tw Cen MT Condensed Extra Bold" pitchFamily="34" charset="0"/>
              </a:rPr>
              <a:t>Jewish </a:t>
            </a:r>
            <a:r>
              <a:rPr lang="en-CA" sz="3600" u="sng" dirty="0" smtClean="0">
                <a:solidFill>
                  <a:schemeClr val="bg1">
                    <a:lumMod val="95000"/>
                    <a:lumOff val="5000"/>
                  </a:schemeClr>
                </a:solidFill>
                <a:latin typeface="Tw Cen MT Condensed Extra Bold" pitchFamily="34" charset="0"/>
              </a:rPr>
              <a:t>Ghettos:</a:t>
            </a:r>
          </a:p>
          <a:p>
            <a:pPr marL="342900" indent="-342900" eaLnBrk="1" hangingPunct="1">
              <a:buFont typeface="Arial" panose="020B0604020202020204" pitchFamily="34" charset="0"/>
              <a:buChar char="•"/>
            </a:pPr>
            <a:r>
              <a:rPr lang="en-CA" sz="3200" dirty="0" smtClean="0">
                <a:solidFill>
                  <a:schemeClr val="bg1">
                    <a:lumMod val="95000"/>
                    <a:lumOff val="5000"/>
                  </a:schemeClr>
                </a:solidFill>
                <a:latin typeface="Tw Cen MT Condensed Extra Bold" pitchFamily="34" charset="0"/>
              </a:rPr>
              <a:t>After emigration plan failed to get rid of all of the Jews, Hitler ordered Jews in all countries under his control to be </a:t>
            </a:r>
            <a:r>
              <a:rPr lang="en-CA" sz="3200" dirty="0" smtClean="0">
                <a:solidFill>
                  <a:srgbClr val="FF0000"/>
                </a:solidFill>
                <a:latin typeface="Tw Cen MT Condensed Extra Bold" pitchFamily="34" charset="0"/>
              </a:rPr>
              <a:t>moved </a:t>
            </a:r>
            <a:r>
              <a:rPr lang="en-CA" sz="3200" dirty="0" smtClean="0">
                <a:solidFill>
                  <a:schemeClr val="bg1">
                    <a:lumMod val="95000"/>
                    <a:lumOff val="5000"/>
                  </a:schemeClr>
                </a:solidFill>
                <a:latin typeface="Tw Cen MT Condensed Extra Bold" pitchFamily="34" charset="0"/>
              </a:rPr>
              <a:t>to designated cities</a:t>
            </a:r>
          </a:p>
          <a:p>
            <a:pPr marL="342900" indent="-342900" eaLnBrk="1" hangingPunct="1">
              <a:buFont typeface="Arial" panose="020B0604020202020204" pitchFamily="34" charset="0"/>
              <a:buChar char="•"/>
            </a:pPr>
            <a:r>
              <a:rPr lang="en-CA" sz="3200" u="sng" dirty="0" smtClean="0">
                <a:solidFill>
                  <a:schemeClr val="bg1">
                    <a:lumMod val="95000"/>
                    <a:lumOff val="5000"/>
                  </a:schemeClr>
                </a:solidFill>
                <a:latin typeface="Tw Cen MT Condensed Extra Bold" pitchFamily="34" charset="0"/>
              </a:rPr>
              <a:t>Ghettos</a:t>
            </a:r>
            <a:r>
              <a:rPr lang="en-CA" sz="3200" dirty="0" smtClean="0">
                <a:solidFill>
                  <a:schemeClr val="bg1">
                    <a:lumMod val="95000"/>
                    <a:lumOff val="5000"/>
                  </a:schemeClr>
                </a:solidFill>
                <a:latin typeface="Tw Cen MT Condensed Extra Bold" pitchFamily="34" charset="0"/>
              </a:rPr>
              <a:t>:  </a:t>
            </a:r>
            <a:r>
              <a:rPr lang="en-CA" sz="3200" dirty="0" smtClean="0">
                <a:solidFill>
                  <a:srgbClr val="FF0000"/>
                </a:solidFill>
                <a:latin typeface="Tw Cen MT Condensed Extra Bold" pitchFamily="34" charset="0"/>
              </a:rPr>
              <a:t>segregated Jewish</a:t>
            </a:r>
            <a:r>
              <a:rPr lang="en-CA" sz="3200" dirty="0" smtClean="0">
                <a:solidFill>
                  <a:schemeClr val="bg1">
                    <a:lumMod val="95000"/>
                    <a:lumOff val="5000"/>
                  </a:schemeClr>
                </a:solidFill>
                <a:latin typeface="Tw Cen MT Condensed Extra Bold" pitchFamily="34" charset="0"/>
              </a:rPr>
              <a:t> </a:t>
            </a:r>
            <a:r>
              <a:rPr lang="en-CA" sz="3200" dirty="0" smtClean="0">
                <a:solidFill>
                  <a:srgbClr val="FF0000"/>
                </a:solidFill>
                <a:latin typeface="Tw Cen MT Condensed Extra Bold" pitchFamily="34" charset="0"/>
              </a:rPr>
              <a:t>areas</a:t>
            </a:r>
            <a:r>
              <a:rPr lang="en-CA" sz="3200" dirty="0" smtClean="0">
                <a:solidFill>
                  <a:schemeClr val="bg1">
                    <a:lumMod val="95000"/>
                    <a:lumOff val="5000"/>
                  </a:schemeClr>
                </a:solidFill>
                <a:latin typeface="Tw Cen MT Condensed Extra Bold" pitchFamily="34" charset="0"/>
              </a:rPr>
              <a:t> </a:t>
            </a:r>
            <a:endParaRPr lang="en-CA" sz="3200" dirty="0">
              <a:solidFill>
                <a:schemeClr val="bg1">
                  <a:lumMod val="95000"/>
                  <a:lumOff val="5000"/>
                </a:schemeClr>
              </a:solidFill>
              <a:latin typeface="Tw Cen MT Condensed Extra Bold" pitchFamily="34" charset="0"/>
            </a:endParaRPr>
          </a:p>
        </p:txBody>
      </p:sp>
    </p:spTree>
    <p:extLst>
      <p:ext uri="{BB962C8B-B14F-4D97-AF65-F5344CB8AC3E}">
        <p14:creationId xmlns:p14="http://schemas.microsoft.com/office/powerpoint/2010/main" val="1328469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126678" y="-71437"/>
            <a:ext cx="8784976"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pic>
        <p:nvPicPr>
          <p:cNvPr id="38915" name="Content Placeholder 3" descr="Warsaw_ghetto jews construct wal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3133667"/>
            <a:ext cx="9144000" cy="3724334"/>
          </a:xfrm>
          <a:ln w="38100">
            <a:solidFill>
              <a:schemeClr val="bg1"/>
            </a:solidFill>
          </a:ln>
        </p:spPr>
      </p:pic>
      <p:sp>
        <p:nvSpPr>
          <p:cNvPr id="38916" name="TextBox 4"/>
          <p:cNvSpPr txBox="1">
            <a:spLocks noChangeArrowheads="1"/>
          </p:cNvSpPr>
          <p:nvPr/>
        </p:nvSpPr>
        <p:spPr bwMode="auto">
          <a:xfrm>
            <a:off x="251519" y="836712"/>
            <a:ext cx="853529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smtClean="0">
                <a:solidFill>
                  <a:schemeClr val="bg1">
                    <a:lumMod val="95000"/>
                    <a:lumOff val="5000"/>
                  </a:schemeClr>
                </a:solidFill>
                <a:latin typeface="Tw Cen MT Condensed Extra Bold" pitchFamily="34" charset="0"/>
              </a:rPr>
              <a:t>Evacuating </a:t>
            </a:r>
            <a:r>
              <a:rPr lang="en-CA" sz="2800" dirty="0">
                <a:solidFill>
                  <a:schemeClr val="bg1">
                    <a:lumMod val="95000"/>
                    <a:lumOff val="5000"/>
                  </a:schemeClr>
                </a:solidFill>
                <a:latin typeface="Tw Cen MT Condensed Extra Bold" pitchFamily="34" charset="0"/>
              </a:rPr>
              <a:t>the Jews from Germany, the Nazis created compulsory “Jewish Quarters” in most Polish cities and towns.  The ghetto was a section of a city where all Jews from the surrounding areas were forced to reside, surrounded by barbed wire or </a:t>
            </a:r>
            <a:r>
              <a:rPr lang="en-CA" sz="2800" dirty="0" smtClean="0">
                <a:solidFill>
                  <a:schemeClr val="bg1">
                    <a:lumMod val="95000"/>
                    <a:lumOff val="5000"/>
                  </a:schemeClr>
                </a:solidFill>
                <a:latin typeface="Tw Cen MT Condensed Extra Bold" pitchFamily="34" charset="0"/>
              </a:rPr>
              <a:t>walls.</a:t>
            </a:r>
            <a:endParaRPr lang="en-CA" sz="2800" dirty="0">
              <a:solidFill>
                <a:schemeClr val="bg1">
                  <a:lumMod val="95000"/>
                  <a:lumOff val="5000"/>
                </a:schemeClr>
              </a:solidFill>
              <a:latin typeface="Tw Cen MT Condensed Extra Bold" pitchFamily="34" charset="0"/>
            </a:endParaRPr>
          </a:p>
        </p:txBody>
      </p:sp>
    </p:spTree>
    <p:extLst>
      <p:ext uri="{BB962C8B-B14F-4D97-AF65-F5344CB8AC3E}">
        <p14:creationId xmlns:p14="http://schemas.microsoft.com/office/powerpoint/2010/main" val="843734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206852" name="Rectangle 4"/>
          <p:cNvSpPr>
            <a:spLocks noGrp="1" noRot="1" noChangeArrowheads="1"/>
          </p:cNvSpPr>
          <p:nvPr>
            <p:ph type="title"/>
          </p:nvPr>
        </p:nvSpPr>
        <p:spPr>
          <a:xfrm>
            <a:off x="251520" y="620688"/>
            <a:ext cx="8620125" cy="1143000"/>
          </a:xfrm>
        </p:spPr>
        <p:txBody>
          <a:bodyPr/>
          <a:lstStyle/>
          <a:p>
            <a:pPr algn="l" eaLnBrk="1" hangingPunct="1">
              <a:defRPr/>
            </a:pPr>
            <a:r>
              <a:rPr lang="en-US" sz="2400" dirty="0" smtClean="0">
                <a:solidFill>
                  <a:schemeClr val="bg1">
                    <a:lumMod val="95000"/>
                    <a:lumOff val="5000"/>
                  </a:schemeClr>
                </a:solidFill>
                <a:latin typeface="Tw Cen MT Condensed Extra Bold" pitchFamily="34" charset="0"/>
              </a:rPr>
              <a:t>Nazi  </a:t>
            </a:r>
            <a:r>
              <a:rPr lang="en-US" sz="2400" dirty="0">
                <a:solidFill>
                  <a:schemeClr val="bg1">
                    <a:lumMod val="95000"/>
                    <a:lumOff val="5000"/>
                  </a:schemeClr>
                </a:solidFill>
                <a:latin typeface="Tw Cen MT Condensed Extra Bold" pitchFamily="34" charset="0"/>
              </a:rPr>
              <a:t>ghettos were a preliminary </a:t>
            </a:r>
            <a:r>
              <a:rPr lang="en-US" sz="2400" i="1" dirty="0">
                <a:solidFill>
                  <a:schemeClr val="bg1">
                    <a:lumMod val="95000"/>
                    <a:lumOff val="5000"/>
                  </a:schemeClr>
                </a:solidFill>
                <a:latin typeface="Tw Cen MT Condensed Extra Bold" pitchFamily="34" charset="0"/>
              </a:rPr>
              <a:t>step in the annihilation of the Jews. </a:t>
            </a:r>
            <a:r>
              <a:rPr lang="en-US" sz="2400" dirty="0">
                <a:solidFill>
                  <a:schemeClr val="bg1">
                    <a:lumMod val="95000"/>
                    <a:lumOff val="5000"/>
                  </a:schemeClr>
                </a:solidFill>
                <a:latin typeface="Tw Cen MT Condensed Extra Bold" pitchFamily="34" charset="0"/>
              </a:rPr>
              <a:t>Ghettos became transition areas, used as collection points for deportation to concentration </a:t>
            </a:r>
            <a:r>
              <a:rPr lang="en-US" sz="2400" dirty="0" smtClean="0">
                <a:solidFill>
                  <a:schemeClr val="bg1">
                    <a:lumMod val="95000"/>
                    <a:lumOff val="5000"/>
                  </a:schemeClr>
                </a:solidFill>
                <a:latin typeface="Tw Cen MT Condensed Extra Bold" pitchFamily="34" charset="0"/>
              </a:rPr>
              <a:t>&amp; </a:t>
            </a:r>
            <a:r>
              <a:rPr lang="en-US" sz="2400" dirty="0">
                <a:solidFill>
                  <a:schemeClr val="bg1">
                    <a:lumMod val="95000"/>
                    <a:lumOff val="5000"/>
                  </a:schemeClr>
                </a:solidFill>
                <a:latin typeface="Tw Cen MT Condensed Extra Bold" pitchFamily="34" charset="0"/>
              </a:rPr>
              <a:t>death </a:t>
            </a:r>
            <a:r>
              <a:rPr lang="en-US" sz="2400" dirty="0" smtClean="0">
                <a:solidFill>
                  <a:schemeClr val="bg1">
                    <a:lumMod val="95000"/>
                    <a:lumOff val="5000"/>
                  </a:schemeClr>
                </a:solidFill>
                <a:latin typeface="Tw Cen MT Condensed Extra Bold" pitchFamily="34" charset="0"/>
              </a:rPr>
              <a:t>camps.</a:t>
            </a:r>
            <a:endParaRPr lang="en-US" sz="2400" dirty="0">
              <a:solidFill>
                <a:schemeClr val="bg1">
                  <a:lumMod val="95000"/>
                  <a:lumOff val="5000"/>
                </a:schemeClr>
              </a:solidFill>
              <a:latin typeface="Tw Cen MT Condensed Extra Bold" pitchFamily="34" charset="0"/>
            </a:endParaRPr>
          </a:p>
        </p:txBody>
      </p:sp>
      <p:pic>
        <p:nvPicPr>
          <p:cNvPr id="39939" name="Picture 6" descr="ghettoma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560" y="1844824"/>
            <a:ext cx="7896594" cy="4770859"/>
          </a:xfrm>
          <a:noFill/>
          <a:ln w="38100">
            <a:solidFill>
              <a:schemeClr val="bg2"/>
            </a:solidFill>
            <a:miter lim="800000"/>
            <a:headEnd/>
            <a:tailEnd/>
          </a:ln>
        </p:spPr>
      </p:pic>
      <p:sp>
        <p:nvSpPr>
          <p:cNvPr id="4" name="Title 1"/>
          <p:cNvSpPr txBox="1">
            <a:spLocks/>
          </p:cNvSpPr>
          <p:nvPr/>
        </p:nvSpPr>
        <p:spPr bwMode="auto">
          <a:xfrm>
            <a:off x="428625" y="-31541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395536" y="-99392"/>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pic>
        <p:nvPicPr>
          <p:cNvPr id="40963" name="Content Placeholder 5" descr="warsaw ghetto 194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4780" y="2652594"/>
            <a:ext cx="6373813" cy="4143375"/>
          </a:xfrm>
          <a:ln w="38100">
            <a:solidFill>
              <a:schemeClr val="bg1"/>
            </a:solidFill>
          </a:ln>
        </p:spPr>
      </p:pic>
      <p:sp>
        <p:nvSpPr>
          <p:cNvPr id="40964" name="TextBox 6"/>
          <p:cNvSpPr txBox="1">
            <a:spLocks noChangeArrowheads="1"/>
          </p:cNvSpPr>
          <p:nvPr/>
        </p:nvSpPr>
        <p:spPr bwMode="auto">
          <a:xfrm>
            <a:off x="179512" y="836712"/>
            <a:ext cx="88569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solidFill>
                  <a:schemeClr val="bg1">
                    <a:lumMod val="95000"/>
                    <a:lumOff val="5000"/>
                  </a:schemeClr>
                </a:solidFill>
                <a:latin typeface="Tw Cen MT Condensed Extra Bold" pitchFamily="34" charset="0"/>
              </a:rPr>
              <a:t>By spring of 1941, conditions inside Poland’s Warsaw Ghetto were hellish:  Food was scarce, clothing consisted many of old rags, and medical supplies were virtually non-existent.  Child mortality rates </a:t>
            </a:r>
            <a:r>
              <a:rPr lang="en-CA" sz="2800" dirty="0" smtClean="0">
                <a:solidFill>
                  <a:schemeClr val="bg1">
                    <a:lumMod val="95000"/>
                    <a:lumOff val="5000"/>
                  </a:schemeClr>
                </a:solidFill>
                <a:latin typeface="Tw Cen MT Condensed Extra Bold" pitchFamily="34" charset="0"/>
              </a:rPr>
              <a:t>skyrocketed.</a:t>
            </a:r>
            <a:endParaRPr lang="en-CA" sz="2800" dirty="0">
              <a:solidFill>
                <a:schemeClr val="bg1">
                  <a:lumMod val="95000"/>
                  <a:lumOff val="5000"/>
                </a:schemeClr>
              </a:solidFill>
              <a:latin typeface="Tw Cen MT Condensed Extra Bold" pitchFamily="34" charset="0"/>
            </a:endParaRPr>
          </a:p>
        </p:txBody>
      </p:sp>
      <p:sp>
        <p:nvSpPr>
          <p:cNvPr id="40965" name="TextBox 7"/>
          <p:cNvSpPr txBox="1">
            <a:spLocks noChangeArrowheads="1"/>
          </p:cNvSpPr>
          <p:nvPr/>
        </p:nvSpPr>
        <p:spPr bwMode="auto">
          <a:xfrm>
            <a:off x="6572250" y="5929313"/>
            <a:ext cx="2214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1600" b="1" dirty="0">
                <a:solidFill>
                  <a:schemeClr val="bg1"/>
                </a:solidFill>
                <a:latin typeface="Calibri" pitchFamily="34" charset="0"/>
              </a:rPr>
              <a:t>Left:  Orphan sleeping in Warsaw  ghetto, 1941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pic>
        <p:nvPicPr>
          <p:cNvPr id="41987" name="Content Placeholder 3" descr="warschauergett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5616" y="1340768"/>
            <a:ext cx="7070725" cy="5214938"/>
          </a:xfrm>
          <a:ln w="38100">
            <a:solidFill>
              <a:schemeClr val="bg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467544" y="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pic>
        <p:nvPicPr>
          <p:cNvPr id="43011" name="Content Placeholder 3" descr="1941 polish ghett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1268760"/>
            <a:ext cx="7752283" cy="5232043"/>
          </a:xfrm>
          <a:ln w="38100">
            <a:solidFill>
              <a:schemeClr val="bg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385763" y="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pic>
        <p:nvPicPr>
          <p:cNvPr id="44035" name="Content Placeholder 3" descr="baden-beden jewish deportati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3648" y="2492896"/>
            <a:ext cx="5868144" cy="4071937"/>
          </a:xfrm>
          <a:ln w="38100">
            <a:solidFill>
              <a:schemeClr val="bg1"/>
            </a:solidFill>
          </a:ln>
        </p:spPr>
      </p:pic>
      <p:sp>
        <p:nvSpPr>
          <p:cNvPr id="44036" name="TextBox 4"/>
          <p:cNvSpPr txBox="1">
            <a:spLocks noChangeArrowheads="1"/>
          </p:cNvSpPr>
          <p:nvPr/>
        </p:nvSpPr>
        <p:spPr bwMode="auto">
          <a:xfrm>
            <a:off x="785813" y="908720"/>
            <a:ext cx="7429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solidFill>
                  <a:schemeClr val="bg1"/>
                </a:solidFill>
                <a:latin typeface="Tw Cen MT Condensed Extra Bold" pitchFamily="34" charset="0"/>
              </a:rPr>
              <a:t>In 1941, German Jews  were taken into “protective custody” and deported to concentration camps, </a:t>
            </a:r>
            <a:r>
              <a:rPr lang="en-CA" sz="2800" dirty="0" smtClean="0">
                <a:solidFill>
                  <a:schemeClr val="bg1"/>
                </a:solidFill>
                <a:latin typeface="Tw Cen MT Condensed Extra Bold" pitchFamily="34" charset="0"/>
              </a:rPr>
              <a:t>built </a:t>
            </a:r>
            <a:r>
              <a:rPr lang="en-CA" sz="2800" dirty="0">
                <a:solidFill>
                  <a:schemeClr val="bg1"/>
                </a:solidFill>
                <a:latin typeface="Tw Cen MT Condensed Extra Bold" pitchFamily="34" charset="0"/>
              </a:rPr>
              <a:t>in eastern Germany &amp; </a:t>
            </a:r>
            <a:r>
              <a:rPr lang="en-CA" sz="2800" dirty="0" smtClean="0">
                <a:solidFill>
                  <a:schemeClr val="bg1"/>
                </a:solidFill>
                <a:latin typeface="Tw Cen MT Condensed Extra Bold" pitchFamily="34" charset="0"/>
              </a:rPr>
              <a:t>Poland.</a:t>
            </a:r>
            <a:endParaRPr lang="en-CA" sz="2800" dirty="0">
              <a:solidFill>
                <a:schemeClr val="bg1"/>
              </a:solidFill>
              <a:latin typeface="Tw Cen MT Condensed Extra Bold"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28625" y="-23495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pic>
        <p:nvPicPr>
          <p:cNvPr id="46083" name="Content Placeholder 3" descr="trai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62188"/>
            <a:ext cx="9144000" cy="4643437"/>
          </a:xfrm>
          <a:ln w="38100">
            <a:solidFill>
              <a:schemeClr val="bg1"/>
            </a:solidFill>
          </a:ln>
        </p:spPr>
      </p:pic>
      <p:sp>
        <p:nvSpPr>
          <p:cNvPr id="46084" name="TextBox 4"/>
          <p:cNvSpPr txBox="1">
            <a:spLocks noChangeArrowheads="1"/>
          </p:cNvSpPr>
          <p:nvPr/>
        </p:nvSpPr>
        <p:spPr bwMode="auto">
          <a:xfrm>
            <a:off x="500063" y="69215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solidFill>
                  <a:schemeClr val="bg1"/>
                </a:solidFill>
                <a:latin typeface="Tw Cen MT Condensed Extra Bold" pitchFamily="34" charset="0"/>
              </a:rPr>
              <a:t>Jews  carried their few remaining possessions to train stations.  They were then transported in freight and cattle cars.  Not only were there no chairs, but  the trains also lacked sanitation, food, water, and air.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332656"/>
            <a:ext cx="8229600" cy="5882407"/>
          </a:xfrm>
        </p:spPr>
        <p:txBody>
          <a:bodyPr rtlCol="0">
            <a:normAutofit/>
          </a:bodyPr>
          <a:lstStyle/>
          <a:p>
            <a:pPr eaLnBrk="1" fontAlgn="auto" hangingPunct="1">
              <a:spcAft>
                <a:spcPts val="0"/>
              </a:spcAft>
              <a:defRPr/>
            </a:pPr>
            <a:r>
              <a:rPr lang="en-CA" sz="5400" u="sng" dirty="0" smtClean="0">
                <a:solidFill>
                  <a:srgbClr val="FF0000"/>
                </a:solidFill>
                <a:latin typeface="Tw Cen MT Condensed Extra Bold" pitchFamily="34" charset="0"/>
              </a:rPr>
              <a:t>Genocide</a:t>
            </a:r>
            <a:r>
              <a:rPr lang="en-CA" sz="5400" dirty="0" smtClean="0">
                <a:solidFill>
                  <a:srgbClr val="FF0000"/>
                </a:solidFill>
                <a:latin typeface="Tw Cen MT Condensed Extra Bold" pitchFamily="34" charset="0"/>
              </a:rPr>
              <a:t>  (noun):</a:t>
            </a:r>
          </a:p>
          <a:p>
            <a:pPr eaLnBrk="1" fontAlgn="auto" hangingPunct="1">
              <a:spcAft>
                <a:spcPts val="0"/>
              </a:spcAft>
              <a:defRPr/>
            </a:pPr>
            <a:r>
              <a:rPr lang="en-CA" sz="4800" dirty="0" smtClean="0">
                <a:latin typeface="Tw Cen MT Condensed Extra Bold" pitchFamily="34" charset="0"/>
              </a:rPr>
              <a:t>The crime of destroying a group of people because of their ethnic, national, racial, or religious identity</a:t>
            </a:r>
          </a:p>
          <a:p>
            <a:pPr algn="ctr" eaLnBrk="1" fontAlgn="auto" hangingPunct="1">
              <a:spcAft>
                <a:spcPts val="0"/>
              </a:spcAft>
              <a:buFont typeface="Arial" pitchFamily="34" charset="0"/>
              <a:buNone/>
              <a:defRPr/>
            </a:pPr>
            <a:endParaRPr lang="en-CA" sz="2400" dirty="0" smtClean="0"/>
          </a:p>
          <a:p>
            <a:pPr algn="ctr" eaLnBrk="1" fontAlgn="auto" hangingPunct="1">
              <a:spcAft>
                <a:spcPts val="0"/>
              </a:spcAft>
              <a:buFont typeface="Arial" pitchFamily="34" charset="0"/>
              <a:buNone/>
              <a:defRPr/>
            </a:pPr>
            <a:endParaRPr lang="en-CA" dirty="0" smtClean="0"/>
          </a:p>
          <a:p>
            <a:pPr algn="ctr" eaLnBrk="1" fontAlgn="auto" hangingPunct="1">
              <a:spcAft>
                <a:spcPts val="0"/>
              </a:spcAft>
              <a:buFont typeface="Arial" pitchFamily="34" charset="0"/>
              <a:buNone/>
              <a:defRPr/>
            </a:pP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7145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sp>
        <p:nvSpPr>
          <p:cNvPr id="48132" name="TextBox 4"/>
          <p:cNvSpPr txBox="1">
            <a:spLocks noChangeArrowheads="1"/>
          </p:cNvSpPr>
          <p:nvPr/>
        </p:nvSpPr>
        <p:spPr bwMode="auto">
          <a:xfrm>
            <a:off x="388938" y="764704"/>
            <a:ext cx="8286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solidFill>
                  <a:schemeClr val="bg1"/>
                </a:solidFill>
                <a:latin typeface="Tw Cen MT Condensed Extra Bold" pitchFamily="34" charset="0"/>
              </a:rPr>
              <a:t>In 1941, Romania also began to deport its Jews. </a:t>
            </a:r>
            <a:r>
              <a:rPr lang="en-US" sz="2400" dirty="0">
                <a:solidFill>
                  <a:schemeClr val="bg1"/>
                </a:solidFill>
                <a:latin typeface="Tw Cen MT Condensed Extra Bold" pitchFamily="34" charset="0"/>
              </a:rPr>
              <a:t>Fewer than half the 2500 Romanian Jews on the </a:t>
            </a:r>
            <a:r>
              <a:rPr lang="en-US" sz="2400" dirty="0" err="1">
                <a:solidFill>
                  <a:schemeClr val="bg1"/>
                </a:solidFill>
                <a:latin typeface="Tw Cen MT Condensed Extra Bold" pitchFamily="34" charset="0"/>
              </a:rPr>
              <a:t>Lasi</a:t>
            </a:r>
            <a:r>
              <a:rPr lang="en-US" sz="2400" dirty="0">
                <a:solidFill>
                  <a:schemeClr val="bg1"/>
                </a:solidFill>
                <a:latin typeface="Tw Cen MT Condensed Extra Bold" pitchFamily="34" charset="0"/>
              </a:rPr>
              <a:t> </a:t>
            </a:r>
            <a:r>
              <a:rPr lang="en-US" sz="2400" dirty="0" smtClean="0">
                <a:solidFill>
                  <a:schemeClr val="bg1"/>
                </a:solidFill>
                <a:latin typeface="Tw Cen MT Condensed Extra Bold" pitchFamily="34" charset="0"/>
              </a:rPr>
              <a:t>train </a:t>
            </a:r>
            <a:r>
              <a:rPr lang="en-US" sz="2400" dirty="0">
                <a:solidFill>
                  <a:schemeClr val="bg1"/>
                </a:solidFill>
                <a:latin typeface="Tw Cen MT Condensed Extra Bold" pitchFamily="34" charset="0"/>
              </a:rPr>
              <a:t>survived the eight day train journey.  </a:t>
            </a:r>
            <a:r>
              <a:rPr lang="en-US" sz="2400" dirty="0" smtClean="0">
                <a:solidFill>
                  <a:schemeClr val="bg1"/>
                </a:solidFill>
                <a:latin typeface="Tw Cen MT Condensed Extra Bold" pitchFamily="34" charset="0"/>
              </a:rPr>
              <a:t>Death </a:t>
            </a:r>
            <a:r>
              <a:rPr lang="en-US" sz="2400" dirty="0">
                <a:solidFill>
                  <a:schemeClr val="bg1"/>
                </a:solidFill>
                <a:latin typeface="Tw Cen MT Condensed Extra Bold" pitchFamily="34" charset="0"/>
              </a:rPr>
              <a:t>due to exhaustion, starvation, dehydration, and suffocation was common on the train transports.</a:t>
            </a:r>
          </a:p>
        </p:txBody>
      </p:sp>
      <p:pic>
        <p:nvPicPr>
          <p:cNvPr id="6" name="Content Placeholder 3" descr="1941 corpses from lasi death train in Romani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74750" y="2477710"/>
            <a:ext cx="6715125" cy="4062412"/>
          </a:xfrm>
          <a:ln w="38100">
            <a:solidFill>
              <a:schemeClr val="bg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body" sz="half" idx="1"/>
          </p:nvPr>
        </p:nvSpPr>
        <p:spPr>
          <a:xfrm>
            <a:off x="107504" y="1772816"/>
            <a:ext cx="3749551" cy="5745163"/>
          </a:xfrm>
        </p:spPr>
        <p:txBody>
          <a:bodyPr/>
          <a:lstStyle/>
          <a:p>
            <a:pPr eaLnBrk="1" hangingPunct="1">
              <a:buFont typeface="Wingdings" pitchFamily="2" charset="2"/>
              <a:buNone/>
            </a:pPr>
            <a:r>
              <a:rPr lang="en-US" b="1" dirty="0" smtClean="0">
                <a:solidFill>
                  <a:srgbClr val="FF0000"/>
                </a:solidFill>
              </a:rPr>
              <a:t>	</a:t>
            </a:r>
            <a:r>
              <a:rPr lang="en-US" u="sng" dirty="0" smtClean="0">
                <a:solidFill>
                  <a:schemeClr val="bg1"/>
                </a:solidFill>
                <a:latin typeface="Tw Cen MT Condensed Extra Bold" pitchFamily="34" charset="0"/>
              </a:rPr>
              <a:t>Concentration Camps </a:t>
            </a:r>
          </a:p>
          <a:p>
            <a:pPr eaLnBrk="1" hangingPunct="1"/>
            <a:r>
              <a:rPr lang="en-US" sz="2800" dirty="0" smtClean="0">
                <a:solidFill>
                  <a:schemeClr val="bg1"/>
                </a:solidFill>
                <a:latin typeface="Tw Cen MT Condensed Extra Bold" pitchFamily="34" charset="0"/>
              </a:rPr>
              <a:t>Camps were built on railroad lines for efficient transportation </a:t>
            </a:r>
          </a:p>
          <a:p>
            <a:pPr eaLnBrk="1" hangingPunct="1"/>
            <a:r>
              <a:rPr lang="en-US" sz="2800" dirty="0" smtClean="0">
                <a:solidFill>
                  <a:schemeClr val="bg1"/>
                </a:solidFill>
                <a:latin typeface="Tw Cen MT Condensed Extra Bold" pitchFamily="34" charset="0"/>
              </a:rPr>
              <a:t>On arrival, all are given numbers- some have this tattooed on their wrist</a:t>
            </a:r>
          </a:p>
        </p:txBody>
      </p:sp>
      <p:graphicFrame>
        <p:nvGraphicFramePr>
          <p:cNvPr id="47107" name="Object 2"/>
          <p:cNvGraphicFramePr>
            <a:graphicFrameLocks noGrp="1" noChangeAspect="1"/>
          </p:cNvGraphicFramePr>
          <p:nvPr>
            <p:ph sz="half" idx="2"/>
          </p:nvPr>
        </p:nvGraphicFramePr>
        <p:xfrm>
          <a:off x="4648200" y="2743200"/>
          <a:ext cx="4038600" cy="2181225"/>
        </p:xfrm>
        <a:graphic>
          <a:graphicData uri="http://schemas.openxmlformats.org/presentationml/2006/ole">
            <mc:AlternateContent xmlns:mc="http://schemas.openxmlformats.org/markup-compatibility/2006">
              <mc:Choice xmlns:v="urn:schemas-microsoft-com:vml" Requires="v">
                <p:oleObj spid="_x0000_s47247" name="Chart" r:id="rId4" imgW="4038585" imgH="2181333" progId="MSGraph.Chart.8">
                  <p:embed followColorScheme="full"/>
                </p:oleObj>
              </mc:Choice>
              <mc:Fallback>
                <p:oleObj name="Chart" r:id="rId4" imgW="4038585" imgH="2181333"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43200"/>
                        <a:ext cx="4038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108" name="Picture 28" descr="01340"/>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4295196" y="-66552"/>
            <a:ext cx="4848804" cy="3424115"/>
          </a:xfrm>
          <a:noFill/>
          <a:ln w="38100">
            <a:solidFill>
              <a:schemeClr val="bg1"/>
            </a:solidFill>
            <a:miter lim="800000"/>
            <a:headEnd/>
            <a:tailEnd/>
          </a:ln>
        </p:spPr>
      </p:pic>
      <p:pic>
        <p:nvPicPr>
          <p:cNvPr id="47109" name="Picture 34" descr="nameswoodp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3440113"/>
            <a:ext cx="4857750" cy="341788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95536" y="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FFC000"/>
        </a:solidFill>
        <a:effectLst/>
      </p:bgPr>
    </p:bg>
    <p:spTree>
      <p:nvGrpSpPr>
        <p:cNvPr id="1" name=""/>
        <p:cNvGrpSpPr/>
        <p:nvPr/>
      </p:nvGrpSpPr>
      <p:grpSpPr>
        <a:xfrm>
          <a:off x="0" y="0"/>
          <a:ext cx="0" cy="0"/>
          <a:chOff x="0" y="0"/>
          <a:chExt cx="0" cy="0"/>
        </a:xfrm>
      </p:grpSpPr>
      <p:sp>
        <p:nvSpPr>
          <p:cNvPr id="185356" name="Rectangle 12"/>
          <p:cNvSpPr>
            <a:spLocks noGrp="1" noChangeArrowheads="1"/>
          </p:cNvSpPr>
          <p:nvPr>
            <p:ph type="body" sz="half" idx="3"/>
          </p:nvPr>
        </p:nvSpPr>
        <p:spPr>
          <a:xfrm>
            <a:off x="4715395" y="1268760"/>
            <a:ext cx="4427984" cy="5029200"/>
          </a:xfrm>
        </p:spPr>
        <p:txBody>
          <a:bodyPr/>
          <a:lstStyle/>
          <a:p>
            <a:r>
              <a:rPr lang="en-US" sz="2800" dirty="0" smtClean="0">
                <a:solidFill>
                  <a:schemeClr val="bg1"/>
                </a:solidFill>
                <a:latin typeface="Tw Cen MT Condensed Extra Bold" pitchFamily="34" charset="0"/>
              </a:rPr>
              <a:t>WHY HAVE THE CAMPS?</a:t>
            </a:r>
          </a:p>
          <a:p>
            <a:r>
              <a:rPr lang="en-US" sz="2800" dirty="0" smtClean="0">
                <a:solidFill>
                  <a:schemeClr val="bg1"/>
                </a:solidFill>
                <a:latin typeface="Tw Cen MT Condensed Extra Bold" pitchFamily="34" charset="0"/>
              </a:rPr>
              <a:t>Essential </a:t>
            </a:r>
            <a:r>
              <a:rPr lang="en-US" sz="2800" dirty="0" smtClean="0">
                <a:solidFill>
                  <a:schemeClr val="bg1"/>
                </a:solidFill>
                <a:latin typeface="Tw Cen MT Condensed Extra Bold" pitchFamily="34" charset="0"/>
              </a:rPr>
              <a:t>to Nazi’s systematic oppression and eventual mass murder of enemies of Nazi Germany </a:t>
            </a:r>
          </a:p>
          <a:p>
            <a:r>
              <a:rPr lang="en-US" sz="2800" dirty="0" smtClean="0">
                <a:solidFill>
                  <a:schemeClr val="bg1"/>
                </a:solidFill>
                <a:latin typeface="Tw Cen MT Condensed Extra Bold" pitchFamily="34" charset="0"/>
              </a:rPr>
              <a:t>Slave labor moved them towards their ultimate goal-  “annihilation by work”</a:t>
            </a:r>
          </a:p>
          <a:p>
            <a:r>
              <a:rPr lang="en-US" sz="2800" dirty="0" smtClean="0">
                <a:solidFill>
                  <a:schemeClr val="bg1"/>
                </a:solidFill>
                <a:latin typeface="Tw Cen MT Condensed Extra Bold" pitchFamily="34" charset="0"/>
              </a:rPr>
              <a:t>What was taken from Jews was used to provide goods for the German People </a:t>
            </a:r>
          </a:p>
        </p:txBody>
      </p:sp>
      <p:sp>
        <p:nvSpPr>
          <p:cNvPr id="15364" name="Rectangle 18"/>
          <p:cNvSpPr>
            <a:spLocks noGrp="1" noChangeArrowheads="1"/>
          </p:cNvSpPr>
          <p:nvPr>
            <p:ph sz="quarter" idx="1"/>
          </p:nvPr>
        </p:nvSpPr>
        <p:spPr/>
        <p:txBody>
          <a:bodyPr/>
          <a:lstStyle/>
          <a:p>
            <a:endParaRPr lang="en-US" sz="2400" smtClean="0"/>
          </a:p>
        </p:txBody>
      </p:sp>
      <p:pic>
        <p:nvPicPr>
          <p:cNvPr id="15365" name="Picture 19" descr="holocaustpics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4114800" cy="28733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21" descr="clothespic"/>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 y="3810000"/>
            <a:ext cx="4114800" cy="2735263"/>
          </a:xfrm>
          <a:noFill/>
          <a:ln w="38100">
            <a:solidFill>
              <a:schemeClr val="bg1"/>
            </a:solidFill>
            <a:miter lim="800000"/>
            <a:headEnd/>
            <a:tailEnd/>
          </a:ln>
        </p:spPr>
      </p:pic>
      <p:sp>
        <p:nvSpPr>
          <p:cNvPr id="8" name="Title 1"/>
          <p:cNvSpPr>
            <a:spLocks noGrp="1"/>
          </p:cNvSpPr>
          <p:nvPr>
            <p:ph type="title"/>
          </p:nvPr>
        </p:nvSpPr>
        <p:spPr>
          <a:xfrm>
            <a:off x="395536" y="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 among us.</a:t>
            </a:r>
            <a:endParaRPr lang="en-CA" dirty="0" smtClean="0">
              <a:effectLst>
                <a:outerShdw blurRad="50800" dist="50800" dir="5400000" algn="ctr" rotWithShape="0">
                  <a:schemeClr val="bg1"/>
                </a:outerShdw>
              </a:effectLst>
              <a:latin typeface="Berlin Sans FB Demi" pitchFamily="34" charset="0"/>
            </a:endParaRPr>
          </a:p>
        </p:txBody>
      </p:sp>
    </p:spTree>
    <p:extLst>
      <p:ext uri="{BB962C8B-B14F-4D97-AF65-F5344CB8AC3E}">
        <p14:creationId xmlns:p14="http://schemas.microsoft.com/office/powerpoint/2010/main" val="1937410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5356">
                                            <p:txEl>
                                              <p:pRg st="0" end="0"/>
                                            </p:txEl>
                                          </p:spTgt>
                                        </p:tgtEl>
                                        <p:attrNameLst>
                                          <p:attrName>style.visibility</p:attrName>
                                        </p:attrNameLst>
                                      </p:cBhvr>
                                      <p:to>
                                        <p:strVal val="visible"/>
                                      </p:to>
                                    </p:set>
                                    <p:animEffect transition="in" filter="box(in)">
                                      <p:cBhvr>
                                        <p:cTn id="7" dur="500"/>
                                        <p:tgtEl>
                                          <p:spTgt spid="185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5356">
                                            <p:txEl>
                                              <p:pRg st="1" end="1"/>
                                            </p:txEl>
                                          </p:spTgt>
                                        </p:tgtEl>
                                        <p:attrNameLst>
                                          <p:attrName>style.visibility</p:attrName>
                                        </p:attrNameLst>
                                      </p:cBhvr>
                                      <p:to>
                                        <p:strVal val="visible"/>
                                      </p:to>
                                    </p:set>
                                    <p:animEffect transition="in" filter="box(in)">
                                      <p:cBhvr>
                                        <p:cTn id="12" dur="500"/>
                                        <p:tgtEl>
                                          <p:spTgt spid="1853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5356">
                                            <p:txEl>
                                              <p:pRg st="2" end="2"/>
                                            </p:txEl>
                                          </p:spTgt>
                                        </p:tgtEl>
                                        <p:attrNameLst>
                                          <p:attrName>style.visibility</p:attrName>
                                        </p:attrNameLst>
                                      </p:cBhvr>
                                      <p:to>
                                        <p:strVal val="visible"/>
                                      </p:to>
                                    </p:set>
                                    <p:animEffect transition="in" filter="box(in)">
                                      <p:cBhvr>
                                        <p:cTn id="17" dur="500"/>
                                        <p:tgtEl>
                                          <p:spTgt spid="1853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5356">
                                            <p:txEl>
                                              <p:pRg st="3" end="3"/>
                                            </p:txEl>
                                          </p:spTgt>
                                        </p:tgtEl>
                                        <p:attrNameLst>
                                          <p:attrName>style.visibility</p:attrName>
                                        </p:attrNameLst>
                                      </p:cBhvr>
                                      <p:to>
                                        <p:strVal val="visible"/>
                                      </p:to>
                                    </p:set>
                                    <p:animEffect transition="in" filter="box(in)">
                                      <p:cBhvr>
                                        <p:cTn id="22" dur="500"/>
                                        <p:tgtEl>
                                          <p:spTgt spid="1853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99665" y="2564904"/>
            <a:ext cx="8458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sz="10000" dirty="0" smtClean="0">
                <a:solidFill>
                  <a:schemeClr val="bg1"/>
                </a:solidFill>
                <a:effectLst>
                  <a:outerShdw blurRad="38100" dist="38100" dir="2700000" algn="tl">
                    <a:srgbClr val="FFFFFF"/>
                  </a:outerShdw>
                </a:effectLst>
                <a:latin typeface="Gill Sans Ultra Bold Condensed" pitchFamily="34" charset="0"/>
              </a:rPr>
              <a:t>Step 3:  </a:t>
            </a:r>
          </a:p>
          <a:p>
            <a:pPr eaLnBrk="1" hangingPunct="1">
              <a:defRPr/>
            </a:pPr>
            <a:r>
              <a:rPr lang="en-US" sz="10000" dirty="0" smtClean="0">
                <a:solidFill>
                  <a:schemeClr val="bg1"/>
                </a:solidFill>
                <a:effectLst>
                  <a:outerShdw blurRad="38100" dist="38100" dir="2700000" algn="tl">
                    <a:srgbClr val="FFFFFF"/>
                  </a:outerShdw>
                </a:effectLst>
                <a:latin typeface="Gill Sans Ultra Bold Condensed" pitchFamily="34" charset="0"/>
              </a:rPr>
              <a:t>You cannot live</a:t>
            </a:r>
          </a:p>
        </p:txBody>
      </p:sp>
    </p:spTree>
    <p:extLst>
      <p:ext uri="{BB962C8B-B14F-4D97-AF65-F5344CB8AC3E}">
        <p14:creationId xmlns:p14="http://schemas.microsoft.com/office/powerpoint/2010/main" val="2921981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
        <p:nvSpPr>
          <p:cNvPr id="52227" name="Content Placeholder 2"/>
          <p:cNvSpPr>
            <a:spLocks noGrp="1"/>
          </p:cNvSpPr>
          <p:nvPr>
            <p:ph idx="1"/>
          </p:nvPr>
        </p:nvSpPr>
        <p:spPr>
          <a:xfrm>
            <a:off x="457200" y="1340768"/>
            <a:ext cx="8229600" cy="5040560"/>
          </a:xfrm>
          <a:noFill/>
          <a:ln w="57150">
            <a:noFill/>
          </a:ln>
        </p:spPr>
        <p:txBody>
          <a:bodyPr/>
          <a:lstStyle/>
          <a:p>
            <a:pPr eaLnBrk="1" hangingPunct="1">
              <a:buFont typeface="Arial" charset="0"/>
              <a:buNone/>
            </a:pPr>
            <a:r>
              <a:rPr lang="en-CA" sz="4000" u="sng" dirty="0" smtClean="0">
                <a:effectLst>
                  <a:outerShdw blurRad="38100" dist="38100" dir="2700000" algn="tl">
                    <a:srgbClr val="000000">
                      <a:alpha val="43137"/>
                    </a:srgbClr>
                  </a:outerShdw>
                </a:effectLst>
                <a:latin typeface="Tw Cen MT Condensed Extra Bold" pitchFamily="34" charset="0"/>
              </a:rPr>
              <a:t>The Final Solution</a:t>
            </a:r>
            <a:r>
              <a:rPr lang="en-CA" sz="4000" dirty="0" smtClean="0">
                <a:effectLst>
                  <a:outerShdw blurRad="38100" dist="38100" dir="2700000" algn="tl">
                    <a:srgbClr val="000000">
                      <a:alpha val="43137"/>
                    </a:srgbClr>
                  </a:outerShdw>
                </a:effectLst>
                <a:latin typeface="Tw Cen MT Condensed Extra Bold" pitchFamily="34" charset="0"/>
              </a:rPr>
              <a:t>:</a:t>
            </a:r>
          </a:p>
          <a:p>
            <a:pPr eaLnBrk="1" hangingPunct="1"/>
            <a:r>
              <a:rPr lang="en-CA" sz="3600" dirty="0" smtClean="0">
                <a:effectLst>
                  <a:outerShdw blurRad="38100" dist="38100" dir="2700000" algn="tl">
                    <a:srgbClr val="000000">
                      <a:alpha val="43137"/>
                    </a:srgbClr>
                  </a:outerShdw>
                </a:effectLst>
                <a:latin typeface="Tw Cen MT Condensed Extra Bold" pitchFamily="34" charset="0"/>
              </a:rPr>
              <a:t>The code name for the planned </a:t>
            </a:r>
            <a:r>
              <a:rPr lang="en-CA" sz="3600" dirty="0" smtClean="0">
                <a:solidFill>
                  <a:schemeClr val="tx1">
                    <a:lumMod val="65000"/>
                  </a:schemeClr>
                </a:solidFill>
                <a:effectLst>
                  <a:outerShdw blurRad="38100" dist="38100" dir="2700000" algn="tl">
                    <a:srgbClr val="000000">
                      <a:alpha val="43137"/>
                    </a:srgbClr>
                  </a:outerShdw>
                </a:effectLst>
                <a:latin typeface="Tw Cen MT Condensed Extra Bold" pitchFamily="34" charset="0"/>
              </a:rPr>
              <a:t>genocide</a:t>
            </a:r>
            <a:r>
              <a:rPr lang="en-CA" sz="3600" dirty="0" smtClean="0">
                <a:effectLst>
                  <a:outerShdw blurRad="38100" dist="38100" dir="2700000" algn="tl">
                    <a:srgbClr val="000000">
                      <a:alpha val="43137"/>
                    </a:srgbClr>
                  </a:outerShdw>
                </a:effectLst>
                <a:latin typeface="Tw Cen MT Condensed Extra Bold" pitchFamily="34" charset="0"/>
              </a:rPr>
              <a:t> of the Jews of Europe</a:t>
            </a:r>
          </a:p>
          <a:p>
            <a:pPr eaLnBrk="1" hangingPunct="1"/>
            <a:r>
              <a:rPr lang="en-CA" sz="3600" dirty="0" smtClean="0">
                <a:effectLst>
                  <a:outerShdw blurRad="38100" dist="38100" dir="2700000" algn="tl">
                    <a:srgbClr val="000000">
                      <a:alpha val="43137"/>
                    </a:srgbClr>
                  </a:outerShdw>
                </a:effectLst>
                <a:latin typeface="Tw Cen MT Condensed Extra Bold" pitchFamily="34" charset="0"/>
              </a:rPr>
              <a:t>Jews were rounded up &amp; sent to concentration/labor camps</a:t>
            </a:r>
          </a:p>
          <a:p>
            <a:pPr eaLnBrk="1" hangingPunct="1"/>
            <a:r>
              <a:rPr lang="en-CA" sz="3600" dirty="0" smtClean="0">
                <a:effectLst>
                  <a:outerShdw blurRad="38100" dist="38100" dir="2700000" algn="tl">
                    <a:srgbClr val="000000">
                      <a:alpha val="43137"/>
                    </a:srgbClr>
                  </a:outerShdw>
                </a:effectLst>
                <a:latin typeface="Tw Cen MT Condensed Extra Bold" pitchFamily="34" charset="0"/>
              </a:rPr>
              <a:t>By 1942, Nazis built extermination camps (“death camps”) with </a:t>
            </a:r>
            <a:r>
              <a:rPr lang="en-CA" sz="3600" dirty="0" smtClean="0">
                <a:solidFill>
                  <a:schemeClr val="tx1">
                    <a:lumMod val="65000"/>
                  </a:schemeClr>
                </a:solidFill>
                <a:effectLst>
                  <a:outerShdw blurRad="38100" dist="38100" dir="2700000" algn="tl">
                    <a:srgbClr val="000000">
                      <a:alpha val="43137"/>
                    </a:srgbClr>
                  </a:outerShdw>
                </a:effectLst>
                <a:latin typeface="Tw Cen MT Condensed Extra Bold" pitchFamily="34" charset="0"/>
              </a:rPr>
              <a:t>gas chambers </a:t>
            </a:r>
            <a:r>
              <a:rPr lang="en-CA" sz="3600" dirty="0" smtClean="0">
                <a:effectLst>
                  <a:outerShdw blurRad="38100" dist="38100" dir="2700000" algn="tl">
                    <a:srgbClr val="000000">
                      <a:alpha val="43137"/>
                    </a:srgbClr>
                  </a:outerShdw>
                </a:effectLst>
                <a:latin typeface="Tw Cen MT Condensed Extra Bold" pitchFamily="34" charset="0"/>
              </a:rPr>
              <a:t>that could kill as many as 6,000 people a day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0"/>
            <a:ext cx="8229600" cy="838200"/>
          </a:xfrm>
        </p:spPr>
        <p:txBody>
          <a:bodyPr/>
          <a:lstStyle/>
          <a:p>
            <a:pPr eaLnBrk="1" hangingPunct="1"/>
            <a:r>
              <a:rPr lang="en-US" dirty="0" smtClean="0">
                <a:effectLst>
                  <a:outerShdw blurRad="50800" dist="50800" dir="5400000" algn="ctr" rotWithShape="0">
                    <a:schemeClr val="bg1"/>
                  </a:outerShdw>
                </a:effectLst>
                <a:latin typeface="Berlin Sans FB Demi" pitchFamily="34" charset="0"/>
              </a:rPr>
              <a:t>Step #3:  You Cannot Live</a:t>
            </a:r>
          </a:p>
        </p:txBody>
      </p:sp>
      <p:sp>
        <p:nvSpPr>
          <p:cNvPr id="195587" name="Rectangle 3"/>
          <p:cNvSpPr>
            <a:spLocks noGrp="1" noChangeArrowheads="1"/>
          </p:cNvSpPr>
          <p:nvPr>
            <p:ph type="body" sz="half" idx="1"/>
          </p:nvPr>
        </p:nvSpPr>
        <p:spPr>
          <a:xfrm>
            <a:off x="179512" y="914400"/>
            <a:ext cx="4849688" cy="5486400"/>
          </a:xfrm>
        </p:spPr>
        <p:txBody>
          <a:bodyPr/>
          <a:lstStyle/>
          <a:p>
            <a:pPr eaLnBrk="1" hangingPunct="1">
              <a:lnSpc>
                <a:spcPct val="80000"/>
              </a:lnSpc>
              <a:buFont typeface="Wingdings" pitchFamily="2" charset="2"/>
              <a:buNone/>
            </a:pPr>
            <a:r>
              <a:rPr lang="en-US" sz="2800" u="sng" dirty="0" smtClean="0">
                <a:latin typeface="Tw Cen MT Condensed Extra Bold" pitchFamily="34" charset="0"/>
              </a:rPr>
              <a:t>Einsatzgruppen </a:t>
            </a:r>
          </a:p>
          <a:p>
            <a:pPr eaLnBrk="1" hangingPunct="1">
              <a:lnSpc>
                <a:spcPct val="80000"/>
              </a:lnSpc>
            </a:pPr>
            <a:r>
              <a:rPr lang="en-US" sz="2800" dirty="0" smtClean="0">
                <a:latin typeface="Tw Cen MT Condensed Extra Bold" pitchFamily="34" charset="0"/>
              </a:rPr>
              <a:t>Mobile killing units had began killing operations aimed at entire Jewish communities in the 1930s</a:t>
            </a:r>
          </a:p>
          <a:p>
            <a:pPr eaLnBrk="1" hangingPunct="1">
              <a:lnSpc>
                <a:spcPct val="80000"/>
              </a:lnSpc>
            </a:pPr>
            <a:endParaRPr lang="en-US" sz="2800" dirty="0" smtClean="0">
              <a:latin typeface="Tw Cen MT Condensed Extra Bold" pitchFamily="34" charset="0"/>
            </a:endParaRPr>
          </a:p>
          <a:p>
            <a:pPr eaLnBrk="1" hangingPunct="1">
              <a:lnSpc>
                <a:spcPct val="80000"/>
              </a:lnSpc>
            </a:pPr>
            <a:r>
              <a:rPr lang="en-US" sz="2800" dirty="0" smtClean="0">
                <a:latin typeface="Tw Cen MT Condensed Extra Bold" pitchFamily="34" charset="0"/>
              </a:rPr>
              <a:t>Thought to have killed as many as 1 million people in six months</a:t>
            </a:r>
          </a:p>
          <a:p>
            <a:pPr eaLnBrk="1" hangingPunct="1">
              <a:lnSpc>
                <a:spcPct val="80000"/>
              </a:lnSpc>
            </a:pPr>
            <a:endParaRPr lang="en-US" sz="2800" dirty="0" smtClean="0">
              <a:latin typeface="Tw Cen MT Condensed Extra Bold" pitchFamily="34" charset="0"/>
            </a:endParaRPr>
          </a:p>
          <a:p>
            <a:pPr eaLnBrk="1" hangingPunct="1">
              <a:lnSpc>
                <a:spcPct val="80000"/>
              </a:lnSpc>
            </a:pPr>
            <a:r>
              <a:rPr lang="en-US" sz="2800" dirty="0" smtClean="0">
                <a:latin typeface="Tw Cen MT Condensed Extra Bold" pitchFamily="34" charset="0"/>
              </a:rPr>
              <a:t>Vigorous participation of local police helped facilitate the killing </a:t>
            </a:r>
          </a:p>
        </p:txBody>
      </p:sp>
      <p:pic>
        <p:nvPicPr>
          <p:cNvPr id="195604" name="Picture 20" descr="expo4_02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205" y="3505199"/>
            <a:ext cx="4014393" cy="293359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5606" name="Picture 22" descr="einsatzgruppenproz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206" y="836712"/>
            <a:ext cx="4014394" cy="297342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6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95587">
                                            <p:txEl>
                                              <p:pRg st="1" end="1"/>
                                            </p:txEl>
                                          </p:spTgt>
                                        </p:tgtEl>
                                        <p:attrNameLst>
                                          <p:attrName>style.visibility</p:attrName>
                                        </p:attrNameLst>
                                      </p:cBhvr>
                                      <p:to>
                                        <p:strVal val="visible"/>
                                      </p:to>
                                    </p:set>
                                    <p:anim calcmode="lin" valueType="num">
                                      <p:cBhvr>
                                        <p:cTn id="15" dur="1000" fill="hold"/>
                                        <p:tgtEl>
                                          <p:spTgt spid="195587">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19558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95587">
                                            <p:txEl>
                                              <p:pRg st="1" end="1"/>
                                            </p:txEl>
                                          </p:spTgt>
                                        </p:tgtEl>
                                      </p:cBhvr>
                                    </p:animEffect>
                                  </p:childTnLst>
                                </p:cTn>
                              </p:par>
                            </p:childTnLst>
                          </p:cTn>
                        </p:par>
                        <p:par>
                          <p:cTn id="18" fill="hold" nodeType="afterGroup">
                            <p:stCondLst>
                              <p:cond delay="1000"/>
                            </p:stCondLst>
                            <p:childTnLst>
                              <p:par>
                                <p:cTn id="19" presetID="29" presetClass="entr" presetSubtype="0" fill="hold" grpId="0" nodeType="afterEffect">
                                  <p:stCondLst>
                                    <p:cond delay="0"/>
                                  </p:stCondLst>
                                  <p:childTnLst>
                                    <p:set>
                                      <p:cBhvr>
                                        <p:cTn id="20" dur="1" fill="hold">
                                          <p:stCondLst>
                                            <p:cond delay="0"/>
                                          </p:stCondLst>
                                        </p:cTn>
                                        <p:tgtEl>
                                          <p:spTgt spid="195587">
                                            <p:txEl>
                                              <p:pRg st="3" end="3"/>
                                            </p:txEl>
                                          </p:spTgt>
                                        </p:tgtEl>
                                        <p:attrNameLst>
                                          <p:attrName>style.visibility</p:attrName>
                                        </p:attrNameLst>
                                      </p:cBhvr>
                                      <p:to>
                                        <p:strVal val="visible"/>
                                      </p:to>
                                    </p:set>
                                    <p:anim calcmode="lin" valueType="num">
                                      <p:cBhvr>
                                        <p:cTn id="21" dur="1000" fill="hold"/>
                                        <p:tgtEl>
                                          <p:spTgt spid="195587">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9558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5587">
                                            <p:txEl>
                                              <p:pRg st="3" end="3"/>
                                            </p:txEl>
                                          </p:spTgt>
                                        </p:tgtEl>
                                      </p:cBhvr>
                                    </p:animEffect>
                                  </p:childTnLst>
                                </p:cTn>
                              </p:par>
                            </p:childTnLst>
                          </p:cTn>
                        </p:par>
                        <p:par>
                          <p:cTn id="24" fill="hold" nodeType="afterGroup">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195587">
                                            <p:txEl>
                                              <p:pRg st="5" end="5"/>
                                            </p:txEl>
                                          </p:spTgt>
                                        </p:tgtEl>
                                        <p:attrNameLst>
                                          <p:attrName>style.visibility</p:attrName>
                                        </p:attrNameLst>
                                      </p:cBhvr>
                                      <p:to>
                                        <p:strVal val="visible"/>
                                      </p:to>
                                    </p:set>
                                    <p:anim calcmode="lin" valueType="num">
                                      <p:cBhvr>
                                        <p:cTn id="27" dur="1000" fill="hold"/>
                                        <p:tgtEl>
                                          <p:spTgt spid="195587">
                                            <p:txEl>
                                              <p:pRg st="5" end="5"/>
                                            </p:txEl>
                                          </p:spTgt>
                                        </p:tgtEl>
                                        <p:attrNameLst>
                                          <p:attrName>ppt_x</p:attrName>
                                        </p:attrNameLst>
                                      </p:cBhvr>
                                      <p:tavLst>
                                        <p:tav tm="0">
                                          <p:val>
                                            <p:strVal val="#ppt_x-.2"/>
                                          </p:val>
                                        </p:tav>
                                        <p:tav tm="100000">
                                          <p:val>
                                            <p:strVal val="#ppt_x"/>
                                          </p:val>
                                        </p:tav>
                                      </p:tavLst>
                                    </p:anim>
                                    <p:anim calcmode="lin" valueType="num">
                                      <p:cBhvr>
                                        <p:cTn id="28" dur="1000" fill="hold"/>
                                        <p:tgtEl>
                                          <p:spTgt spid="19558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95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428625" y="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51203" name="Content Placeholder 5" descr="1941 kamenets-podolski ukraine, members of Einsatzkommandos and local Ukrainian noationalist murdered 25 000 Jews in huge open pit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89136" y="2060848"/>
            <a:ext cx="5800526" cy="3900585"/>
          </a:xfrm>
          <a:ln w="38100">
            <a:solidFill>
              <a:schemeClr val="bg1"/>
            </a:solidFill>
          </a:ln>
        </p:spPr>
      </p:pic>
      <p:sp>
        <p:nvSpPr>
          <p:cNvPr id="51204" name="TextBox 6"/>
          <p:cNvSpPr txBox="1">
            <a:spLocks noChangeArrowheads="1"/>
          </p:cNvSpPr>
          <p:nvPr/>
        </p:nvSpPr>
        <p:spPr bwMode="auto">
          <a:xfrm>
            <a:off x="214312" y="927210"/>
            <a:ext cx="87501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000" dirty="0">
                <a:latin typeface="Tw Cen MT Condensed Extra Bold" pitchFamily="34" charset="0"/>
              </a:rPr>
              <a:t>1941</a:t>
            </a:r>
            <a:r>
              <a:rPr lang="en-CA" sz="2000" i="1" dirty="0">
                <a:latin typeface="Tw Cen MT Condensed Extra Bold" pitchFamily="34" charset="0"/>
              </a:rPr>
              <a:t> </a:t>
            </a:r>
            <a:r>
              <a:rPr lang="en-CA" sz="2000" i="1" dirty="0" smtClean="0">
                <a:latin typeface="Tw Cen MT Condensed Extra Bold" pitchFamily="34" charset="0"/>
              </a:rPr>
              <a:t>U</a:t>
            </a:r>
            <a:r>
              <a:rPr lang="en-CA" sz="2000" dirty="0" smtClean="0">
                <a:latin typeface="Tw Cen MT Condensed Extra Bold" pitchFamily="34" charset="0"/>
              </a:rPr>
              <a:t>kraine</a:t>
            </a:r>
            <a:r>
              <a:rPr lang="en-CA" sz="2000" dirty="0">
                <a:latin typeface="Tw Cen MT Condensed Extra Bold" pitchFamily="34" charset="0"/>
              </a:rPr>
              <a:t>, members of </a:t>
            </a:r>
            <a:r>
              <a:rPr lang="en-CA" sz="2000" i="1" dirty="0" err="1">
                <a:latin typeface="Tw Cen MT Condensed Extra Bold" pitchFamily="34" charset="0"/>
              </a:rPr>
              <a:t>Einsatzkommando</a:t>
            </a:r>
            <a:r>
              <a:rPr lang="en-CA" sz="2000" dirty="0" err="1">
                <a:latin typeface="Tw Cen MT Condensed Extra Bold" pitchFamily="34" charset="0"/>
              </a:rPr>
              <a:t>s</a:t>
            </a:r>
            <a:r>
              <a:rPr lang="en-CA" sz="2000" dirty="0">
                <a:latin typeface="Tw Cen MT Condensed Extra Bold" pitchFamily="34" charset="0"/>
              </a:rPr>
              <a:t> and local Ukrainian nationalists murdered 25 000 Jews in huge open pits.  Mass </a:t>
            </a:r>
            <a:r>
              <a:rPr lang="en-CA" sz="2000" dirty="0" smtClean="0">
                <a:latin typeface="Tw Cen MT Condensed Extra Bold" pitchFamily="34" charset="0"/>
              </a:rPr>
              <a:t>shootings </a:t>
            </a:r>
            <a:r>
              <a:rPr lang="en-CA" sz="2000" dirty="0">
                <a:latin typeface="Tw Cen MT Condensed Extra Bold" pitchFamily="34" charset="0"/>
              </a:rPr>
              <a:t>and graves in Estonia and Poland were inefficient and demoralized German soldiers.  </a:t>
            </a:r>
          </a:p>
        </p:txBody>
      </p:sp>
      <p:sp>
        <p:nvSpPr>
          <p:cNvPr id="2" name="Rectangle 1"/>
          <p:cNvSpPr/>
          <p:nvPr/>
        </p:nvSpPr>
        <p:spPr>
          <a:xfrm>
            <a:off x="-23466" y="6180112"/>
            <a:ext cx="9396535" cy="461665"/>
          </a:xfrm>
          <a:prstGeom prst="rect">
            <a:avLst/>
          </a:prstGeom>
        </p:spPr>
        <p:txBody>
          <a:bodyPr wrap="square">
            <a:spAutoFit/>
          </a:bodyPr>
          <a:lstStyle/>
          <a:p>
            <a:pPr algn="ctr"/>
            <a:r>
              <a:rPr lang="en-CA" sz="2400" dirty="0">
                <a:latin typeface="Tw Cen MT Condensed Extra Bold" pitchFamily="34" charset="0"/>
              </a:rPr>
              <a:t>The Germans began to seek a more permanent solution to the Jewish problem.</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5298" name="Title 1"/>
          <p:cNvSpPr>
            <a:spLocks noGrp="1"/>
          </p:cNvSpPr>
          <p:nvPr>
            <p:ph type="title"/>
          </p:nvPr>
        </p:nvSpPr>
        <p:spPr>
          <a:xfrm>
            <a:off x="409204" y="-243408"/>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55299" name="Content Placeholder 3" descr="wannsee house 194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2597108"/>
            <a:ext cx="5296644" cy="4084815"/>
          </a:xfrm>
          <a:ln w="38100">
            <a:solidFill>
              <a:schemeClr val="bg1"/>
            </a:solidFill>
          </a:ln>
        </p:spPr>
      </p:pic>
      <p:sp>
        <p:nvSpPr>
          <p:cNvPr id="55300" name="TextBox 4"/>
          <p:cNvSpPr txBox="1">
            <a:spLocks noChangeArrowheads="1"/>
          </p:cNvSpPr>
          <p:nvPr/>
        </p:nvSpPr>
        <p:spPr bwMode="auto">
          <a:xfrm>
            <a:off x="587020" y="548680"/>
            <a:ext cx="8143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w Cen MT Condensed Extra Bold" pitchFamily="34" charset="0"/>
              </a:rPr>
              <a:t>On January 20, 1942, 15 high-ranking Nazi Party and German government officials gathered at a villa in the Berlin suburb of </a:t>
            </a:r>
            <a:r>
              <a:rPr lang="en-US" sz="2400" dirty="0" err="1">
                <a:latin typeface="Tw Cen MT Condensed Extra Bold" pitchFamily="34" charset="0"/>
              </a:rPr>
              <a:t>Wannsee</a:t>
            </a:r>
            <a:r>
              <a:rPr lang="en-US" sz="2400" dirty="0">
                <a:latin typeface="Tw Cen MT Condensed Extra Bold" pitchFamily="34" charset="0"/>
              </a:rPr>
              <a:t> to discuss and coordinate the implementation of what they called the "Final Solution of the Jewish Question." </a:t>
            </a:r>
            <a:r>
              <a:rPr lang="en-CA" sz="2400" dirty="0" smtClean="0">
                <a:latin typeface="Tw Cen MT Condensed Extra Bold" pitchFamily="34" charset="0"/>
              </a:rPr>
              <a:t>Nearly </a:t>
            </a:r>
            <a:r>
              <a:rPr lang="en-CA" sz="2400" dirty="0">
                <a:latin typeface="Tw Cen MT Condensed Extra Bold" pitchFamily="34" charset="0"/>
              </a:rPr>
              <a:t>all knew about the deportations and killings already in progress.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395536" y="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54275" name="Content Placeholder 3" descr="Eichman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8526" y="1124744"/>
            <a:ext cx="3500438" cy="5499100"/>
          </a:xfrm>
          <a:ln w="38100">
            <a:solidFill>
              <a:schemeClr val="bg1"/>
            </a:solidFill>
          </a:ln>
        </p:spPr>
      </p:pic>
      <p:sp>
        <p:nvSpPr>
          <p:cNvPr id="54276" name="TextBox 4"/>
          <p:cNvSpPr txBox="1">
            <a:spLocks noChangeArrowheads="1"/>
          </p:cNvSpPr>
          <p:nvPr/>
        </p:nvSpPr>
        <p:spPr bwMode="auto">
          <a:xfrm>
            <a:off x="3588964" y="1052736"/>
            <a:ext cx="54006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2600" dirty="0">
                <a:latin typeface="Tw Cen MT Condensed Extra Bold" pitchFamily="34" charset="0"/>
              </a:rPr>
              <a:t>At the </a:t>
            </a:r>
            <a:r>
              <a:rPr lang="en-CA" sz="2600" dirty="0" err="1">
                <a:latin typeface="Tw Cen MT Condensed Extra Bold" pitchFamily="34" charset="0"/>
              </a:rPr>
              <a:t>Wannsee</a:t>
            </a:r>
            <a:r>
              <a:rPr lang="en-CA" sz="2600" dirty="0">
                <a:latin typeface="Tw Cen MT Condensed Extra Bold" pitchFamily="34" charset="0"/>
              </a:rPr>
              <a:t> Conference, SS Officer Adolf Eichmann  (1906 - 1962) was given the task of implementing the “Final Solution</a:t>
            </a:r>
            <a:r>
              <a:rPr lang="en-CA" sz="2600" dirty="0" smtClean="0">
                <a:latin typeface="Tw Cen MT Condensed Extra Bold" pitchFamily="34" charset="0"/>
              </a:rPr>
              <a:t>”</a:t>
            </a:r>
            <a:endParaRPr lang="en-CA" sz="2600" dirty="0">
              <a:latin typeface="Tw Cen MT Condensed Extra Bold" pitchFamily="34" charset="0"/>
            </a:endParaRPr>
          </a:p>
          <a:p>
            <a:pPr marL="342900" indent="-342900" eaLnBrk="1" hangingPunct="1">
              <a:buFont typeface="Arial" pitchFamily="34" charset="0"/>
              <a:buChar char="•"/>
            </a:pPr>
            <a:r>
              <a:rPr lang="en-CA" sz="2600" dirty="0" smtClean="0">
                <a:latin typeface="Tw Cen MT Condensed Extra Bold" pitchFamily="34" charset="0"/>
              </a:rPr>
              <a:t>Eichmann </a:t>
            </a:r>
            <a:r>
              <a:rPr lang="en-CA" sz="2600" dirty="0">
                <a:latin typeface="Tw Cen MT Condensed Extra Bold" pitchFamily="34" charset="0"/>
              </a:rPr>
              <a:t>organized the round-ups and the train convoys to the extermination camps</a:t>
            </a:r>
          </a:p>
          <a:p>
            <a:pPr marL="342900" indent="-342900" eaLnBrk="1" hangingPunct="1">
              <a:buFont typeface="Arial" pitchFamily="34" charset="0"/>
              <a:buChar char="•"/>
            </a:pPr>
            <a:r>
              <a:rPr lang="en-CA" sz="2600" dirty="0">
                <a:latin typeface="Tw Cen MT Condensed Extra Bold" pitchFamily="34" charset="0"/>
              </a:rPr>
              <a:t>Eichmann observed that poison gas was already being used to exterminate the mentally </a:t>
            </a:r>
            <a:r>
              <a:rPr lang="en-CA" sz="2600" dirty="0" smtClean="0">
                <a:latin typeface="Tw Cen MT Condensed Extra Bold" pitchFamily="34" charset="0"/>
              </a:rPr>
              <a:t>handicapped</a:t>
            </a:r>
            <a:endParaRPr lang="en-CA" sz="2600" dirty="0">
              <a:latin typeface="Tw Cen MT Condensed Extra Bold" pitchFamily="34" charset="0"/>
            </a:endParaRPr>
          </a:p>
          <a:p>
            <a:pPr marL="342900" indent="-342900" eaLnBrk="1" hangingPunct="1">
              <a:buFont typeface="Arial" pitchFamily="34" charset="0"/>
              <a:buChar char="•"/>
            </a:pPr>
            <a:r>
              <a:rPr lang="en-CA" sz="2600" dirty="0" smtClean="0">
                <a:latin typeface="Tw Cen MT Condensed Extra Bold" pitchFamily="34" charset="0"/>
              </a:rPr>
              <a:t>He  </a:t>
            </a:r>
            <a:r>
              <a:rPr lang="en-CA" sz="2600" dirty="0">
                <a:latin typeface="Tw Cen MT Condensed Extra Bold" pitchFamily="34" charset="0"/>
              </a:rPr>
              <a:t>devised the gassing procedures and set the death quotas in the extermination </a:t>
            </a:r>
            <a:r>
              <a:rPr lang="en-CA" sz="2600" dirty="0" smtClean="0">
                <a:latin typeface="Tw Cen MT Condensed Extra Bold" pitchFamily="34" charset="0"/>
              </a:rPr>
              <a:t>camps</a:t>
            </a:r>
            <a:endParaRPr lang="en-CA" sz="2600" dirty="0">
              <a:latin typeface="Tw Cen MT Condensed Extra Bold"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7346" name="Title 1"/>
          <p:cNvSpPr>
            <a:spLocks noGrp="1"/>
          </p:cNvSpPr>
          <p:nvPr>
            <p:ph type="title"/>
          </p:nvPr>
        </p:nvSpPr>
        <p:spPr>
          <a:xfrm>
            <a:off x="467544" y="-171400"/>
            <a:ext cx="8229600" cy="1143000"/>
          </a:xfrm>
          <a:effectLst>
            <a:outerShdw blurRad="50800" dist="50800" dir="5400000" algn="ctr" rotWithShape="0">
              <a:schemeClr val="bg1"/>
            </a:outerShdw>
          </a:effectLst>
        </p:spPr>
        <p:txBody>
          <a:bodyPr/>
          <a:lstStyle/>
          <a:p>
            <a:pPr eaLnBrk="1" hangingPunct="1"/>
            <a:r>
              <a:rPr lang="en-CA" b="1" dirty="0" smtClean="0">
                <a:latin typeface="Berlin Sans FB Demi" pitchFamily="34" charset="0"/>
              </a:rPr>
              <a:t>You cannot live.</a:t>
            </a:r>
            <a:endParaRPr lang="en-CA" dirty="0" smtClean="0">
              <a:latin typeface="Berlin Sans FB Demi" pitchFamily="34" charset="0"/>
            </a:endParaRPr>
          </a:p>
        </p:txBody>
      </p:sp>
      <p:pic>
        <p:nvPicPr>
          <p:cNvPr id="57347" name="Content Placeholder 3" descr="plaszow3 ss gu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1772816"/>
            <a:ext cx="5574705" cy="3600400"/>
          </a:xfrm>
          <a:ln w="38100">
            <a:solidFill>
              <a:schemeClr val="bg1"/>
            </a:solidFill>
          </a:ln>
        </p:spPr>
      </p:pic>
      <p:sp>
        <p:nvSpPr>
          <p:cNvPr id="57348" name="TextBox 4"/>
          <p:cNvSpPr txBox="1">
            <a:spLocks noChangeArrowheads="1"/>
          </p:cNvSpPr>
          <p:nvPr/>
        </p:nvSpPr>
        <p:spPr bwMode="auto">
          <a:xfrm>
            <a:off x="599684" y="722358"/>
            <a:ext cx="76736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latin typeface="Tw Cen MT Condensed Extra Bold" pitchFamily="34" charset="0"/>
              </a:rPr>
              <a:t>The SS were put in charge of the day-to-day operations of the death camps.</a:t>
            </a:r>
          </a:p>
        </p:txBody>
      </p:sp>
      <p:sp>
        <p:nvSpPr>
          <p:cNvPr id="5" name="TextBox 5"/>
          <p:cNvSpPr txBox="1">
            <a:spLocks noChangeArrowheads="1"/>
          </p:cNvSpPr>
          <p:nvPr/>
        </p:nvSpPr>
        <p:spPr bwMode="auto">
          <a:xfrm>
            <a:off x="6286500" y="1676465"/>
            <a:ext cx="23574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latin typeface="Tw Cen MT Condensed Extra Bold" pitchFamily="34" charset="0"/>
              </a:rPr>
              <a:t>Ten days after the meeting, on January 30, 1942, Hitler proclaimed that “the results of this war will be the total annihilation of the Jews.”</a:t>
            </a:r>
          </a:p>
          <a:p>
            <a:pPr eaLnBrk="1" hangingPunct="1"/>
            <a:endParaRPr lang="en-CA"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11560" y="404664"/>
            <a:ext cx="8229600" cy="1143000"/>
          </a:xfrm>
        </p:spPr>
        <p:txBody>
          <a:bodyPr/>
          <a:lstStyle/>
          <a:p>
            <a:pPr eaLnBrk="1" hangingPunct="1"/>
            <a:r>
              <a:rPr lang="en-CA" dirty="0" smtClean="0">
                <a:solidFill>
                  <a:schemeClr val="bg1"/>
                </a:solidFill>
                <a:effectLst>
                  <a:outerShdw blurRad="50800" dist="50800" dir="2700000" algn="ctr" rotWithShape="0">
                    <a:schemeClr val="tx1"/>
                  </a:outerShdw>
                </a:effectLst>
                <a:latin typeface="Gill Sans Ultra Bold" panose="020B0A02020104020203" pitchFamily="34" charset="0"/>
              </a:rPr>
              <a:t>Genocide was NOT the first step!</a:t>
            </a:r>
          </a:p>
        </p:txBody>
      </p:sp>
      <p:sp>
        <p:nvSpPr>
          <p:cNvPr id="10243" name="Content Placeholder 2"/>
          <p:cNvSpPr>
            <a:spLocks noGrp="1"/>
          </p:cNvSpPr>
          <p:nvPr>
            <p:ph idx="1"/>
          </p:nvPr>
        </p:nvSpPr>
        <p:spPr/>
        <p:txBody>
          <a:bodyPr/>
          <a:lstStyle/>
          <a:p>
            <a:pPr eaLnBrk="1" hangingPunct="1"/>
            <a:r>
              <a:rPr lang="en-CA" sz="3600" b="1" u="sng" dirty="0" smtClean="0">
                <a:effectLst>
                  <a:outerShdw blurRad="50800" dist="50800" dir="2700000" algn="ctr" rotWithShape="0">
                    <a:schemeClr val="bg1"/>
                  </a:outerShdw>
                </a:effectLst>
                <a:latin typeface="Tw Cen MT Condensed Extra Bold" pitchFamily="34" charset="0"/>
              </a:rPr>
              <a:t>Concentration Camp:</a:t>
            </a:r>
          </a:p>
          <a:p>
            <a:pPr algn="just" eaLnBrk="1" hangingPunct="1"/>
            <a:r>
              <a:rPr lang="en-CA" sz="3600" dirty="0" smtClean="0">
                <a:effectLst>
                  <a:outerShdw blurRad="50800" dist="50800" dir="2700000" algn="ctr" rotWithShape="0">
                    <a:schemeClr val="bg1"/>
                  </a:outerShdw>
                </a:effectLst>
                <a:latin typeface="Tw Cen MT Condensed Extra Bold" pitchFamily="34" charset="0"/>
              </a:rPr>
              <a:t>Upon their ascent to power on January 30, 1933, the Nazis established concentration camps for the imprisonment of all “enemies” of their regime </a:t>
            </a:r>
          </a:p>
          <a:p>
            <a:pPr algn="just" eaLnBrk="1" hangingPunct="1"/>
            <a:r>
              <a:rPr lang="en-CA" sz="3600" dirty="0" smtClean="0">
                <a:effectLst>
                  <a:outerShdw blurRad="50800" dist="50800" dir="2700000" algn="ctr" rotWithShape="0">
                    <a:schemeClr val="bg1"/>
                  </a:outerShdw>
                </a:effectLst>
                <a:latin typeface="Tw Cen MT Condensed Extra Bold" pitchFamily="34" charset="0"/>
              </a:rPr>
              <a:t>Sentences could be a few months or a few years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467544" y="-171400"/>
            <a:ext cx="8229600" cy="1143000"/>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60419" name="Content Placeholder 3" descr="map of death camps locations.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893763"/>
            <a:ext cx="9144000" cy="5938837"/>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62467" name="Content Placeholder 3" descr="DutchJew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528" y="1657184"/>
            <a:ext cx="6192688" cy="4553815"/>
          </a:xfrm>
          <a:ln w="38100">
            <a:solidFill>
              <a:schemeClr val="bg1"/>
            </a:solidFill>
          </a:ln>
        </p:spPr>
      </p:pic>
      <p:sp>
        <p:nvSpPr>
          <p:cNvPr id="62468" name="TextBox 4"/>
          <p:cNvSpPr txBox="1">
            <a:spLocks noChangeArrowheads="1"/>
          </p:cNvSpPr>
          <p:nvPr/>
        </p:nvSpPr>
        <p:spPr bwMode="auto">
          <a:xfrm>
            <a:off x="6372200" y="1340768"/>
            <a:ext cx="2486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2400" dirty="0">
                <a:latin typeface="Tw Cen MT Condensed Extra Bold" pitchFamily="34" charset="0"/>
              </a:rPr>
              <a:t>The Germans deported the Dutch Jews east starting in </a:t>
            </a:r>
            <a:r>
              <a:rPr lang="en-CA" sz="2400" dirty="0" smtClean="0">
                <a:latin typeface="Tw Cen MT Condensed Extra Bold" pitchFamily="34" charset="0"/>
              </a:rPr>
              <a:t>mid-1942</a:t>
            </a:r>
          </a:p>
          <a:p>
            <a:pPr marL="342900" indent="-342900" eaLnBrk="1" hangingPunct="1">
              <a:buFont typeface="Arial" pitchFamily="34" charset="0"/>
              <a:buChar char="•"/>
            </a:pPr>
            <a:endParaRPr lang="en-CA" sz="2400" dirty="0">
              <a:latin typeface="Tw Cen MT Condensed Extra Bold" pitchFamily="34" charset="0"/>
            </a:endParaRPr>
          </a:p>
          <a:p>
            <a:pPr marL="342900" indent="-342900" eaLnBrk="1" hangingPunct="1">
              <a:buFont typeface="Arial" pitchFamily="34" charset="0"/>
              <a:buChar char="•"/>
            </a:pPr>
            <a:r>
              <a:rPr lang="en-CA" sz="2400" dirty="0">
                <a:latin typeface="Tw Cen MT Condensed Extra Bold" pitchFamily="34" charset="0"/>
              </a:rPr>
              <a:t>Most believed they were going to </a:t>
            </a:r>
            <a:r>
              <a:rPr lang="en-CA" sz="2400" dirty="0" smtClean="0">
                <a:latin typeface="Tw Cen MT Condensed Extra Bold" pitchFamily="34" charset="0"/>
              </a:rPr>
              <a:t>labor camps</a:t>
            </a:r>
          </a:p>
          <a:p>
            <a:pPr marL="342900" indent="-342900" eaLnBrk="1" hangingPunct="1">
              <a:buFont typeface="Arial" pitchFamily="34" charset="0"/>
              <a:buChar char="•"/>
            </a:pPr>
            <a:endParaRPr lang="en-CA" sz="2400" dirty="0">
              <a:latin typeface="Tw Cen MT Condensed Extra Bold" pitchFamily="34" charset="0"/>
            </a:endParaRPr>
          </a:p>
          <a:p>
            <a:pPr marL="342900" indent="-342900" eaLnBrk="1" hangingPunct="1">
              <a:buFont typeface="Arial" pitchFamily="34" charset="0"/>
              <a:buChar char="•"/>
            </a:pPr>
            <a:r>
              <a:rPr lang="en-CA" sz="2400" dirty="0">
                <a:latin typeface="Tw Cen MT Condensed Extra Bold" pitchFamily="34" charset="0"/>
              </a:rPr>
              <a:t>Few believed the death camps even </a:t>
            </a:r>
            <a:r>
              <a:rPr lang="en-CA" sz="2400" dirty="0" smtClean="0">
                <a:latin typeface="Tw Cen MT Condensed Extra Bold" pitchFamily="34" charset="0"/>
              </a:rPr>
              <a:t>existed</a:t>
            </a:r>
            <a:endParaRPr lang="en-CA" sz="2400" dirty="0">
              <a:latin typeface="Tw Cen MT Condensed Extra Bold"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a:xfrm>
            <a:off x="428625" y="0"/>
            <a:ext cx="8229600" cy="1143000"/>
          </a:xfrm>
          <a:effectLst>
            <a:outerShdw blurRad="50800" dist="50800" dir="5400000" algn="ctr" rotWithShape="0">
              <a:schemeClr val="bg1"/>
            </a:outerShdw>
          </a:effectLst>
        </p:spPr>
        <p:txBody>
          <a:bodyPr/>
          <a:lstStyle/>
          <a:p>
            <a:pPr eaLnBrk="1" hangingPunct="1"/>
            <a:r>
              <a:rPr lang="en-CA" b="1" dirty="0" smtClean="0">
                <a:latin typeface="Berlin Sans FB Demi" pitchFamily="34" charset="0"/>
              </a:rPr>
              <a:t>You cannot live.</a:t>
            </a:r>
            <a:endParaRPr lang="en-CA" dirty="0" smtClean="0">
              <a:latin typeface="Berlin Sans FB Demi" pitchFamily="34" charset="0"/>
            </a:endParaRPr>
          </a:p>
        </p:txBody>
      </p:sp>
      <p:pic>
        <p:nvPicPr>
          <p:cNvPr id="59395" name="Content Placeholder 3" descr="auschwitz gat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2348880"/>
            <a:ext cx="5581917" cy="4221088"/>
          </a:xfrm>
          <a:ln w="38100">
            <a:solidFill>
              <a:schemeClr val="bg1"/>
            </a:solidFill>
          </a:ln>
        </p:spPr>
      </p:pic>
      <p:sp>
        <p:nvSpPr>
          <p:cNvPr id="59396" name="TextBox 4"/>
          <p:cNvSpPr txBox="1">
            <a:spLocks noChangeArrowheads="1"/>
          </p:cNvSpPr>
          <p:nvPr/>
        </p:nvSpPr>
        <p:spPr bwMode="auto">
          <a:xfrm>
            <a:off x="539552" y="836712"/>
            <a:ext cx="82089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latin typeface="Tw Cen MT Condensed Extra Bold" pitchFamily="34" charset="0"/>
              </a:rPr>
              <a:t>The sign over the entrance to  Auschwitz said “Work makes one free.”  However, Auschwitz was NOT a </a:t>
            </a:r>
            <a:r>
              <a:rPr lang="en-CA" sz="2800" dirty="0" smtClean="0">
                <a:latin typeface="Tw Cen MT Condensed Extra Bold" pitchFamily="34" charset="0"/>
              </a:rPr>
              <a:t>labor </a:t>
            </a:r>
            <a:r>
              <a:rPr lang="en-CA" sz="2800" dirty="0">
                <a:latin typeface="Tw Cen MT Condensed Extra Bold" pitchFamily="34" charset="0"/>
              </a:rPr>
              <a:t>camp.   It was actually the largest of the death camps.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64515" name="Content Placeholder 3" descr="Nazi%20Concentration%20Camp5.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1438" y="1484784"/>
            <a:ext cx="6429375" cy="5197475"/>
          </a:xfrm>
          <a:ln w="38100">
            <a:solidFill>
              <a:schemeClr val="bg1"/>
            </a:solidFill>
          </a:ln>
        </p:spPr>
      </p:pic>
      <p:sp>
        <p:nvSpPr>
          <p:cNvPr id="64516" name="TextBox 4"/>
          <p:cNvSpPr txBox="1">
            <a:spLocks noChangeArrowheads="1"/>
          </p:cNvSpPr>
          <p:nvPr/>
        </p:nvSpPr>
        <p:spPr bwMode="auto">
          <a:xfrm>
            <a:off x="6500813" y="1714500"/>
            <a:ext cx="24288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r>
              <a:rPr lang="en-CA" sz="2400" dirty="0" smtClean="0">
                <a:latin typeface="Tw Cen MT Condensed Extra Bold" pitchFamily="34" charset="0"/>
              </a:rPr>
              <a:t>Inmates </a:t>
            </a:r>
            <a:r>
              <a:rPr lang="en-CA" sz="2400" dirty="0">
                <a:latin typeface="Tw Cen MT Condensed Extra Bold" pitchFamily="34" charset="0"/>
              </a:rPr>
              <a:t>of a death </a:t>
            </a:r>
            <a:r>
              <a:rPr lang="en-CA" sz="2400" dirty="0" smtClean="0">
                <a:latin typeface="Tw Cen MT Condensed Extra Bold" pitchFamily="34" charset="0"/>
              </a:rPr>
              <a:t>camp</a:t>
            </a:r>
          </a:p>
          <a:p>
            <a:pPr marL="342900" indent="-342900" eaLnBrk="1" hangingPunct="1">
              <a:buFont typeface="Arial" pitchFamily="34" charset="0"/>
              <a:buChar char="•"/>
            </a:pPr>
            <a:endParaRPr lang="en-CA" sz="2400" dirty="0" smtClean="0">
              <a:latin typeface="Tw Cen MT Condensed Extra Bold" pitchFamily="34" charset="0"/>
            </a:endParaRPr>
          </a:p>
          <a:p>
            <a:pPr marL="342900" indent="-342900" eaLnBrk="1" hangingPunct="1">
              <a:buFont typeface="Arial" pitchFamily="34" charset="0"/>
              <a:buChar char="•"/>
            </a:pPr>
            <a:r>
              <a:rPr lang="en-CA" sz="2400" dirty="0" smtClean="0">
                <a:latin typeface="Tw Cen MT Condensed Extra Bold" pitchFamily="34" charset="0"/>
              </a:rPr>
              <a:t>Many </a:t>
            </a:r>
            <a:r>
              <a:rPr lang="en-CA" sz="2400" dirty="0">
                <a:latin typeface="Tw Cen MT Condensed Extra Bold" pitchFamily="34" charset="0"/>
              </a:rPr>
              <a:t>who were not </a:t>
            </a:r>
            <a:r>
              <a:rPr lang="en-CA" sz="2400" dirty="0" smtClean="0">
                <a:latin typeface="Tw Cen MT Condensed Extra Bold" pitchFamily="34" charset="0"/>
              </a:rPr>
              <a:t>immediately </a:t>
            </a:r>
            <a:r>
              <a:rPr lang="en-CA" sz="2400" dirty="0">
                <a:latin typeface="Tw Cen MT Condensed Extra Bold" pitchFamily="34" charset="0"/>
              </a:rPr>
              <a:t>taken to the gas chambers, died more slowly from malnutrition &amp; </a:t>
            </a:r>
            <a:r>
              <a:rPr lang="en-CA" sz="2400" dirty="0" smtClean="0">
                <a:latin typeface="Tw Cen MT Condensed Extra Bold" pitchFamily="34" charset="0"/>
              </a:rPr>
              <a:t>overwork</a:t>
            </a:r>
            <a:endParaRPr lang="en-CA" sz="2400" dirty="0">
              <a:latin typeface="Tw Cen MT Condensed Extra Bold"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274638"/>
            <a:ext cx="8229600" cy="801905"/>
          </a:xfrm>
        </p:spPr>
        <p:txBody>
          <a:body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80899" name="Content Placeholder 3" descr="high altitude medical experimen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196752"/>
            <a:ext cx="4009718" cy="5429250"/>
          </a:xfrm>
          <a:ln w="38100">
            <a:solidFill>
              <a:schemeClr val="bg1"/>
            </a:solidFill>
          </a:ln>
        </p:spPr>
      </p:pic>
      <p:pic>
        <p:nvPicPr>
          <p:cNvPr id="80900" name="Picture 4" descr="Nazi_medical_experimen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9299" y="2420888"/>
            <a:ext cx="5148064" cy="410392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901" name="TextBox 5"/>
          <p:cNvSpPr txBox="1">
            <a:spLocks noChangeArrowheads="1"/>
          </p:cNvSpPr>
          <p:nvPr/>
        </p:nvSpPr>
        <p:spPr bwMode="auto">
          <a:xfrm>
            <a:off x="4355976" y="1076543"/>
            <a:ext cx="4429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latin typeface="Tw Cen MT Condensed Extra Bold" pitchFamily="34" charset="0"/>
              </a:rPr>
              <a:t>Nazi doctors did high pressure experiments (left) and radiation experiments (below</a:t>
            </a:r>
            <a:r>
              <a:rPr lang="en-CA" sz="2400" dirty="0" smtClean="0">
                <a:latin typeface="Tw Cen MT Condensed Extra Bold" pitchFamily="34" charset="0"/>
              </a:rPr>
              <a:t>)</a:t>
            </a:r>
            <a:endParaRPr lang="en-CA" sz="2400" dirty="0">
              <a:latin typeface="Tw Cen MT Condensed Extra Bold" pitchFamily="34" charset="0"/>
            </a:endParaRPr>
          </a:p>
        </p:txBody>
      </p:sp>
    </p:spTree>
    <p:extLst>
      <p:ext uri="{BB962C8B-B14F-4D97-AF65-F5344CB8AC3E}">
        <p14:creationId xmlns:p14="http://schemas.microsoft.com/office/powerpoint/2010/main" val="4065453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323528" y="1650231"/>
            <a:ext cx="2111152" cy="4047926"/>
          </a:xfrm>
        </p:spPr>
        <p:txBody>
          <a:bodyPr/>
          <a:lstStyle/>
          <a:p>
            <a:pPr algn="l" eaLnBrk="1" hangingPunct="1"/>
            <a:r>
              <a:rPr lang="en-CA" sz="2800" dirty="0" smtClean="0">
                <a:latin typeface="Tw Cen MT Condensed Extra Bold" pitchFamily="34" charset="0"/>
              </a:rPr>
              <a:t>Once selected, you began the </a:t>
            </a:r>
            <a:br>
              <a:rPr lang="en-CA" sz="2800" dirty="0" smtClean="0">
                <a:latin typeface="Tw Cen MT Condensed Extra Bold" pitchFamily="34" charset="0"/>
              </a:rPr>
            </a:br>
            <a:r>
              <a:rPr lang="en-CA" sz="2800" dirty="0" smtClean="0">
                <a:latin typeface="Tw Cen MT Condensed Extra Bold" pitchFamily="34" charset="0"/>
              </a:rPr>
              <a:t>process of extermination</a:t>
            </a:r>
            <a:br>
              <a:rPr lang="en-CA" sz="2800" dirty="0" smtClean="0">
                <a:latin typeface="Tw Cen MT Condensed Extra Bold" pitchFamily="34" charset="0"/>
              </a:rPr>
            </a:br>
            <a:r>
              <a:rPr lang="en-CA" sz="2800" dirty="0">
                <a:latin typeface="Tw Cen MT Condensed Extra Bold" pitchFamily="34" charset="0"/>
              </a:rPr>
              <a:t/>
            </a:r>
            <a:br>
              <a:rPr lang="en-CA" sz="2800" dirty="0">
                <a:latin typeface="Tw Cen MT Condensed Extra Bold" pitchFamily="34" charset="0"/>
              </a:rPr>
            </a:br>
            <a:r>
              <a:rPr lang="en-US" sz="2800" dirty="0">
                <a:latin typeface="Tw Cen MT Condensed Extra Bold" pitchFamily="34" charset="0"/>
              </a:rPr>
              <a:t>Your luggage would be left for collection later</a:t>
            </a:r>
            <a:br>
              <a:rPr lang="en-US" sz="2800" dirty="0">
                <a:latin typeface="Tw Cen MT Condensed Extra Bold" pitchFamily="34" charset="0"/>
              </a:rPr>
            </a:br>
            <a:r>
              <a:rPr lang="en-CA" sz="2800" dirty="0" smtClean="0">
                <a:latin typeface="Tw Cen MT Condensed Extra Bold" pitchFamily="34" charset="0"/>
              </a:rPr>
              <a:t/>
            </a:r>
            <a:br>
              <a:rPr lang="en-CA" sz="2800" dirty="0" smtClean="0">
                <a:latin typeface="Tw Cen MT Condensed Extra Bold" pitchFamily="34" charset="0"/>
              </a:rPr>
            </a:br>
            <a:r>
              <a:rPr lang="en-CA" sz="2800" dirty="0">
                <a:latin typeface="Tw Cen MT Condensed Extra Bold" pitchFamily="34" charset="0"/>
              </a:rPr>
              <a:t/>
            </a:r>
            <a:br>
              <a:rPr lang="en-CA" sz="2800" dirty="0">
                <a:latin typeface="Tw Cen MT Condensed Extra Bold" pitchFamily="34" charset="0"/>
              </a:rPr>
            </a:br>
            <a:endParaRPr lang="en-CA" sz="2800" dirty="0" smtClean="0">
              <a:latin typeface="Tw Cen MT Condensed Extra Bold" pitchFamily="34" charset="0"/>
            </a:endParaRPr>
          </a:p>
        </p:txBody>
      </p:sp>
      <p:pic>
        <p:nvPicPr>
          <p:cNvPr id="65539" name="Picture 6" descr="1150928438-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70" y="1916832"/>
            <a:ext cx="6096000" cy="35147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274638"/>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179512" y="1076543"/>
            <a:ext cx="2111152" cy="4047926"/>
          </a:xfrm>
        </p:spPr>
        <p:txBody>
          <a:bodyPr/>
          <a:lstStyle/>
          <a:p>
            <a:pPr algn="l" eaLnBrk="1" hangingPunct="1"/>
            <a:r>
              <a:rPr lang="en-US" sz="3200" dirty="0">
                <a:latin typeface="Tw Cen MT Condensed Extra Bold" pitchFamily="34" charset="0"/>
              </a:rPr>
              <a:t>First you removed your valuables</a:t>
            </a:r>
            <a:br>
              <a:rPr lang="en-US" sz="3200" dirty="0">
                <a:latin typeface="Tw Cen MT Condensed Extra Bold" pitchFamily="34" charset="0"/>
              </a:rPr>
            </a:br>
            <a:r>
              <a:rPr lang="en-CA" sz="2800" dirty="0" smtClean="0">
                <a:latin typeface="Tw Cen MT Condensed Extra Bold" pitchFamily="34" charset="0"/>
              </a:rPr>
              <a:t/>
            </a:r>
            <a:br>
              <a:rPr lang="en-CA" sz="2800" dirty="0" smtClean="0">
                <a:latin typeface="Tw Cen MT Condensed Extra Bold" pitchFamily="34" charset="0"/>
              </a:rPr>
            </a:br>
            <a:r>
              <a:rPr lang="en-CA" sz="2800" dirty="0">
                <a:latin typeface="Tw Cen MT Condensed Extra Bold" pitchFamily="34" charset="0"/>
              </a:rPr>
              <a:t/>
            </a:r>
            <a:br>
              <a:rPr lang="en-CA" sz="2800" dirty="0">
                <a:latin typeface="Tw Cen MT Condensed Extra Bold" pitchFamily="34" charset="0"/>
              </a:rPr>
            </a:br>
            <a:endParaRPr lang="en-CA" sz="2800" dirty="0" smtClean="0">
              <a:latin typeface="Tw Cen MT Condensed Extra Bold" pitchFamily="34" charset="0"/>
            </a:endParaRPr>
          </a:p>
        </p:txBody>
      </p:sp>
      <p:sp>
        <p:nvSpPr>
          <p:cNvPr id="5" name="Title 1"/>
          <p:cNvSpPr txBox="1">
            <a:spLocks/>
          </p:cNvSpPr>
          <p:nvPr/>
        </p:nvSpPr>
        <p:spPr>
          <a:xfrm>
            <a:off x="457200" y="274638"/>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6" name="Picture 3" descr="holocaustpics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291350"/>
            <a:ext cx="5877109" cy="4378446"/>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46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037485"/>
            <a:ext cx="3431926" cy="250772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202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323528" y="1650231"/>
            <a:ext cx="2111152" cy="4047926"/>
          </a:xfrm>
        </p:spPr>
        <p:txBody>
          <a:bodyPr/>
          <a:lstStyle/>
          <a:p>
            <a:pPr algn="l" eaLnBrk="1" hangingPunct="1"/>
            <a:r>
              <a:rPr lang="en-US" sz="3200" dirty="0">
                <a:latin typeface="Tw Cen MT Condensed Extra Bold" pitchFamily="34" charset="0"/>
              </a:rPr>
              <a:t>Then you removed your shoes and clothes</a:t>
            </a:r>
            <a:br>
              <a:rPr lang="en-US" sz="3200" dirty="0">
                <a:latin typeface="Tw Cen MT Condensed Extra Bold" pitchFamily="34" charset="0"/>
              </a:rPr>
            </a:br>
            <a:r>
              <a:rPr lang="en-CA" sz="2800" dirty="0" smtClean="0">
                <a:latin typeface="Tw Cen MT Condensed Extra Bold" pitchFamily="34" charset="0"/>
              </a:rPr>
              <a:t/>
            </a:r>
            <a:br>
              <a:rPr lang="en-CA" sz="2800" dirty="0" smtClean="0">
                <a:latin typeface="Tw Cen MT Condensed Extra Bold" pitchFamily="34" charset="0"/>
              </a:rPr>
            </a:br>
            <a:r>
              <a:rPr lang="en-CA" sz="2800" dirty="0">
                <a:latin typeface="Tw Cen MT Condensed Extra Bold" pitchFamily="34" charset="0"/>
              </a:rPr>
              <a:t/>
            </a:r>
            <a:br>
              <a:rPr lang="en-CA" sz="2800" dirty="0">
                <a:latin typeface="Tw Cen MT Condensed Extra Bold" pitchFamily="34" charset="0"/>
              </a:rPr>
            </a:br>
            <a:endParaRPr lang="en-CA" sz="2800" dirty="0" smtClean="0">
              <a:latin typeface="Tw Cen MT Condensed Extra Bold" pitchFamily="34" charset="0"/>
            </a:endParaRPr>
          </a:p>
        </p:txBody>
      </p:sp>
      <p:sp>
        <p:nvSpPr>
          <p:cNvPr id="5" name="Title 1"/>
          <p:cNvSpPr txBox="1">
            <a:spLocks/>
          </p:cNvSpPr>
          <p:nvPr/>
        </p:nvSpPr>
        <p:spPr>
          <a:xfrm>
            <a:off x="457200" y="274638"/>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7" name="Picture 5" descr="shoes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12776"/>
            <a:ext cx="5848501" cy="42401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815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323528" y="1508894"/>
            <a:ext cx="2111152" cy="4047926"/>
          </a:xfrm>
        </p:spPr>
        <p:txBody>
          <a:bodyPr/>
          <a:lstStyle/>
          <a:p>
            <a:pPr algn="l" eaLnBrk="1" hangingPunct="1"/>
            <a:r>
              <a:rPr lang="en-US" sz="3200" dirty="0">
                <a:latin typeface="Tw Cen MT Condensed Extra Bold" pitchFamily="34" charset="0"/>
              </a:rPr>
              <a:t>Then they removed your hair</a:t>
            </a:r>
            <a:br>
              <a:rPr lang="en-US" sz="3200" dirty="0">
                <a:latin typeface="Tw Cen MT Condensed Extra Bold" pitchFamily="34" charset="0"/>
              </a:rPr>
            </a:br>
            <a:r>
              <a:rPr lang="en-CA" sz="2800" dirty="0">
                <a:latin typeface="Tw Cen MT Condensed Extra Bold" pitchFamily="34" charset="0"/>
              </a:rPr>
              <a:t/>
            </a:r>
            <a:br>
              <a:rPr lang="en-CA" sz="2800" dirty="0">
                <a:latin typeface="Tw Cen MT Condensed Extra Bold" pitchFamily="34" charset="0"/>
              </a:rPr>
            </a:br>
            <a:endParaRPr lang="en-CA" sz="2800" dirty="0" smtClean="0">
              <a:latin typeface="Tw Cen MT Condensed Extra Bold" pitchFamily="34" charset="0"/>
            </a:endParaRPr>
          </a:p>
        </p:txBody>
      </p:sp>
      <p:sp>
        <p:nvSpPr>
          <p:cNvPr id="5" name="Title 1"/>
          <p:cNvSpPr txBox="1">
            <a:spLocks/>
          </p:cNvSpPr>
          <p:nvPr/>
        </p:nvSpPr>
        <p:spPr>
          <a:xfrm>
            <a:off x="457200" y="274638"/>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6" name="Picture 4" descr="holocaust_hai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00808"/>
            <a:ext cx="6215608" cy="40383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660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156592" y="688761"/>
            <a:ext cx="2111152" cy="1196404"/>
          </a:xfrm>
        </p:spPr>
        <p:txBody>
          <a:bodyPr/>
          <a:lstStyle/>
          <a:p>
            <a:pPr algn="l" eaLnBrk="1" hangingPunct="1"/>
            <a:r>
              <a:rPr lang="en-US" sz="3200" dirty="0" smtClean="0">
                <a:latin typeface="Tw Cen MT Condensed Extra Bold" pitchFamily="34" charset="0"/>
              </a:rPr>
              <a:t>Finally…</a:t>
            </a:r>
            <a:r>
              <a:rPr lang="en-CA" sz="2800" dirty="0">
                <a:latin typeface="Tw Cen MT Condensed Extra Bold" pitchFamily="34" charset="0"/>
              </a:rPr>
              <a:t/>
            </a:r>
            <a:br>
              <a:rPr lang="en-CA" sz="2800" dirty="0">
                <a:latin typeface="Tw Cen MT Condensed Extra Bold" pitchFamily="34" charset="0"/>
              </a:rPr>
            </a:br>
            <a:endParaRPr lang="en-CA" sz="2800" dirty="0" smtClean="0">
              <a:latin typeface="Tw Cen MT Condensed Extra Bold" pitchFamily="34" charset="0"/>
            </a:endParaRPr>
          </a:p>
        </p:txBody>
      </p:sp>
      <p:sp>
        <p:nvSpPr>
          <p:cNvPr id="5" name="Title 1"/>
          <p:cNvSpPr txBox="1">
            <a:spLocks/>
          </p:cNvSpPr>
          <p:nvPr/>
        </p:nvSpPr>
        <p:spPr>
          <a:xfrm>
            <a:off x="457200" y="274638"/>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pic>
        <p:nvPicPr>
          <p:cNvPr id="7" name="Picture 6" descr="holocaustpics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9512" y="1484784"/>
            <a:ext cx="3657600" cy="3352800"/>
          </a:xfrm>
          <a:prstGeom prst="rect">
            <a:avLst/>
          </a:prstGeom>
          <a:noFill/>
          <a:ln w="38100">
            <a:solidFill>
              <a:schemeClr val="bg1"/>
            </a:solidFill>
            <a:miter lim="800000"/>
            <a:headEnd/>
            <a:tailEnd/>
          </a:ln>
        </p:spPr>
      </p:pic>
      <p:sp>
        <p:nvSpPr>
          <p:cNvPr id="2" name="Rectangle 1"/>
          <p:cNvSpPr/>
          <p:nvPr/>
        </p:nvSpPr>
        <p:spPr>
          <a:xfrm>
            <a:off x="4159969" y="1041717"/>
            <a:ext cx="4536504" cy="5693866"/>
          </a:xfrm>
          <a:prstGeom prst="rect">
            <a:avLst/>
          </a:prstGeom>
        </p:spPr>
        <p:txBody>
          <a:bodyPr wrap="square">
            <a:spAutoFit/>
          </a:bodyPr>
          <a:lstStyle/>
          <a:p>
            <a:pPr marL="457200" indent="-457200">
              <a:buFont typeface="Arial" pitchFamily="34" charset="0"/>
              <a:buChar char="•"/>
            </a:pPr>
            <a:r>
              <a:rPr lang="en-US" sz="2800" dirty="0">
                <a:latin typeface="Tw Cen MT Condensed Extra Bold" pitchFamily="34" charset="0"/>
              </a:rPr>
              <a:t>Prisoners were sent to gas chambers disguised as showers</a:t>
            </a:r>
            <a:br>
              <a:rPr lang="en-US" sz="2800" dirty="0">
                <a:latin typeface="Tw Cen MT Condensed Extra Bold" pitchFamily="34" charset="0"/>
              </a:rPr>
            </a:br>
            <a:endParaRPr lang="en-US" sz="2800" dirty="0">
              <a:latin typeface="Tw Cen MT Condensed Extra Bold" pitchFamily="34" charset="0"/>
            </a:endParaRPr>
          </a:p>
          <a:p>
            <a:pPr marL="457200" indent="-457200">
              <a:buFont typeface="Arial" pitchFamily="34" charset="0"/>
              <a:buChar char="•"/>
            </a:pPr>
            <a:r>
              <a:rPr lang="en-US" sz="2800" dirty="0" err="1">
                <a:latin typeface="Tw Cen MT Condensed Extra Bold" pitchFamily="34" charset="0"/>
              </a:rPr>
              <a:t>Zyklon</a:t>
            </a:r>
            <a:r>
              <a:rPr lang="en-US" sz="2800" dirty="0">
                <a:latin typeface="Tw Cen MT Condensed Extra Bold" pitchFamily="34" charset="0"/>
              </a:rPr>
              <a:t> B gas used to gas people in 3 – 15 minutes</a:t>
            </a:r>
            <a:br>
              <a:rPr lang="en-US" sz="2800" dirty="0">
                <a:latin typeface="Tw Cen MT Condensed Extra Bold" pitchFamily="34" charset="0"/>
              </a:rPr>
            </a:br>
            <a:endParaRPr lang="en-US" sz="2800" dirty="0">
              <a:latin typeface="Tw Cen MT Condensed Extra Bold" pitchFamily="34" charset="0"/>
            </a:endParaRPr>
          </a:p>
          <a:p>
            <a:pPr marL="457200" indent="-457200">
              <a:buFont typeface="Arial" pitchFamily="34" charset="0"/>
              <a:buChar char="•"/>
            </a:pPr>
            <a:r>
              <a:rPr lang="en-US" sz="2800" dirty="0">
                <a:latin typeface="Tw Cen MT Condensed Extra Bold" pitchFamily="34" charset="0"/>
              </a:rPr>
              <a:t>Up to 8000 people were gassed per day at Auschwitz-</a:t>
            </a:r>
            <a:r>
              <a:rPr lang="en-US" sz="2800" dirty="0" err="1">
                <a:latin typeface="Tw Cen MT Condensed Extra Bold" pitchFamily="34" charset="0"/>
              </a:rPr>
              <a:t>Birkenau</a:t>
            </a:r>
            <a:r>
              <a:rPr lang="en-US" sz="2800" dirty="0">
                <a:latin typeface="Tw Cen MT Condensed Extra Bold" pitchFamily="34" charset="0"/>
              </a:rPr>
              <a:t>, the largest death camp with 4 operating gas chambers</a:t>
            </a:r>
            <a:br>
              <a:rPr lang="en-US" sz="2800" dirty="0">
                <a:latin typeface="Tw Cen MT Condensed Extra Bold" pitchFamily="34" charset="0"/>
              </a:rPr>
            </a:br>
            <a:endParaRPr lang="en-US" sz="2800" dirty="0">
              <a:latin typeface="Tw Cen MT Condensed Extra Bold" pitchFamily="34" charset="0"/>
            </a:endParaRPr>
          </a:p>
        </p:txBody>
      </p:sp>
      <p:pic>
        <p:nvPicPr>
          <p:cNvPr id="9" name="Picture 8" descr="zyklonb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26" y="4364211"/>
            <a:ext cx="3837112" cy="235191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3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776"/>
            <a:ext cx="8607300" cy="5229200"/>
          </a:xfrm>
        </p:spPr>
        <p:txBody>
          <a:bodyPr rtlCol="0">
            <a:normAutofit/>
          </a:bodyPr>
          <a:lstStyle/>
          <a:p>
            <a:pPr lvl="1" eaLnBrk="1" fontAlgn="auto" hangingPunct="1">
              <a:spcAft>
                <a:spcPts val="0"/>
              </a:spcAft>
              <a:buFont typeface="Wingdings" pitchFamily="2" charset="2"/>
              <a:buChar char="§"/>
              <a:defRPr/>
            </a:pPr>
            <a:r>
              <a:rPr lang="en-CA" sz="3600" dirty="0" smtClean="0">
                <a:effectLst>
                  <a:outerShdw blurRad="50800" dist="50800" dir="5400000" algn="ctr" rotWithShape="0">
                    <a:schemeClr val="bg1"/>
                  </a:outerShdw>
                </a:effectLst>
                <a:latin typeface="Tw Cen MT Condensed Extra Bold" pitchFamily="34" charset="0"/>
              </a:rPr>
              <a:t>Ethnicities: 		Jews  &amp; Gypsies (Roma), </a:t>
            </a:r>
          </a:p>
          <a:p>
            <a:pPr lvl="1" eaLnBrk="1" fontAlgn="auto" hangingPunct="1">
              <a:spcAft>
                <a:spcPts val="0"/>
              </a:spcAft>
              <a:buFont typeface="Wingdings" pitchFamily="2" charset="2"/>
              <a:buChar char="§"/>
              <a:defRPr/>
            </a:pPr>
            <a:r>
              <a:rPr lang="en-CA" sz="3600" dirty="0" smtClean="0">
                <a:effectLst>
                  <a:outerShdw blurRad="50800" dist="50800" dir="5400000" algn="ctr" rotWithShape="0">
                    <a:schemeClr val="bg1"/>
                  </a:outerShdw>
                </a:effectLst>
                <a:latin typeface="Tw Cen MT Condensed Extra Bold" pitchFamily="34" charset="0"/>
              </a:rPr>
              <a:t>Nationalities:  	Slavs (Poles &amp; Russians)</a:t>
            </a:r>
          </a:p>
          <a:p>
            <a:pPr lvl="1" eaLnBrk="1" fontAlgn="auto" hangingPunct="1">
              <a:spcAft>
                <a:spcPts val="0"/>
              </a:spcAft>
              <a:buFont typeface="Wingdings" pitchFamily="2" charset="2"/>
              <a:buChar char="§"/>
              <a:defRPr/>
            </a:pPr>
            <a:r>
              <a:rPr lang="en-CA" sz="3600" dirty="0" smtClean="0">
                <a:effectLst>
                  <a:outerShdw blurRad="50800" dist="50800" dir="5400000" algn="ctr" rotWithShape="0">
                    <a:schemeClr val="bg1"/>
                  </a:outerShdw>
                </a:effectLst>
                <a:latin typeface="Tw Cen MT Condensed Extra Bold" pitchFamily="34" charset="0"/>
              </a:rPr>
              <a:t>“</a:t>
            </a:r>
            <a:r>
              <a:rPr lang="en-CA" sz="3600" dirty="0">
                <a:effectLst>
                  <a:outerShdw blurRad="50800" dist="50800" dir="5400000" algn="ctr" rotWithShape="0">
                    <a:schemeClr val="bg1"/>
                  </a:outerShdw>
                </a:effectLst>
                <a:latin typeface="Tw Cen MT Condensed Extra Bold" pitchFamily="34" charset="0"/>
              </a:rPr>
              <a:t>D</a:t>
            </a:r>
            <a:r>
              <a:rPr lang="en-CA" sz="3600" dirty="0" smtClean="0">
                <a:effectLst>
                  <a:outerShdw blurRad="50800" dist="50800" dir="5400000" algn="ctr" rotWithShape="0">
                    <a:schemeClr val="bg1"/>
                  </a:outerShdw>
                </a:effectLst>
                <a:latin typeface="Tw Cen MT Condensed Extra Bold" pitchFamily="34" charset="0"/>
              </a:rPr>
              <a:t>egenerates”:  	Homosexuals, The Mentally 				&amp; Physically Disabled</a:t>
            </a:r>
          </a:p>
          <a:p>
            <a:pPr lvl="1" eaLnBrk="1" fontAlgn="auto" hangingPunct="1">
              <a:spcAft>
                <a:spcPts val="0"/>
              </a:spcAft>
              <a:buFont typeface="Wingdings" pitchFamily="2" charset="2"/>
              <a:buChar char="§"/>
              <a:defRPr/>
            </a:pPr>
            <a:r>
              <a:rPr lang="en-CA" sz="3600" dirty="0" smtClean="0">
                <a:effectLst>
                  <a:outerShdw blurRad="50800" dist="50800" dir="5400000" algn="ctr" rotWithShape="0">
                    <a:schemeClr val="bg1"/>
                  </a:outerShdw>
                </a:effectLst>
                <a:latin typeface="Tw Cen MT Condensed Extra Bold" pitchFamily="34" charset="0"/>
              </a:rPr>
              <a:t>Political rivals:  	Communists &amp; Socialists</a:t>
            </a:r>
          </a:p>
          <a:p>
            <a:pPr lvl="1" eaLnBrk="1" fontAlgn="auto" hangingPunct="1">
              <a:spcAft>
                <a:spcPts val="0"/>
              </a:spcAft>
              <a:buFont typeface="Wingdings" pitchFamily="2" charset="2"/>
              <a:buChar char="§"/>
              <a:defRPr/>
            </a:pPr>
            <a:r>
              <a:rPr lang="en-CA" sz="3600" dirty="0" smtClean="0">
                <a:effectLst>
                  <a:outerShdw blurRad="50800" dist="50800" dir="5400000" algn="ctr" rotWithShape="0">
                    <a:schemeClr val="bg1"/>
                  </a:outerShdw>
                </a:effectLst>
                <a:latin typeface="Tw Cen MT Condensed Extra Bold" pitchFamily="34" charset="0"/>
              </a:rPr>
              <a:t>Religions: </a:t>
            </a:r>
            <a:r>
              <a:rPr lang="en-CA" sz="3600" i="1" dirty="0" smtClean="0">
                <a:effectLst>
                  <a:outerShdw blurRad="50800" dist="50800" dir="5400000" algn="ctr" rotWithShape="0">
                    <a:schemeClr val="bg1"/>
                  </a:outerShdw>
                </a:effectLst>
                <a:latin typeface="Tw Cen MT Condensed Extra Bold" pitchFamily="34" charset="0"/>
              </a:rPr>
              <a:t>		</a:t>
            </a:r>
            <a:r>
              <a:rPr lang="en-CA" sz="3600" dirty="0" smtClean="0">
                <a:effectLst>
                  <a:outerShdw blurRad="50800" dist="50800" dir="5400000" algn="ctr" rotWithShape="0">
                    <a:schemeClr val="bg1"/>
                  </a:outerShdw>
                </a:effectLst>
                <a:latin typeface="Tw Cen MT Condensed Extra Bold" pitchFamily="34" charset="0"/>
              </a:rPr>
              <a:t>Jehovah Witnesses  &amp;  Jews</a:t>
            </a:r>
          </a:p>
          <a:p>
            <a:pPr lvl="1" eaLnBrk="1" fontAlgn="auto" hangingPunct="1">
              <a:spcAft>
                <a:spcPts val="0"/>
              </a:spcAft>
              <a:buFont typeface="Wingdings" pitchFamily="2" charset="2"/>
              <a:buChar char="§"/>
              <a:defRPr/>
            </a:pPr>
            <a:r>
              <a:rPr lang="en-CA" sz="3600" dirty="0" err="1" smtClean="0">
                <a:effectLst>
                  <a:outerShdw blurRad="50800" dist="50800" dir="5400000" algn="ctr" rotWithShape="0">
                    <a:schemeClr val="bg1"/>
                  </a:outerShdw>
                </a:effectLst>
                <a:latin typeface="Tw Cen MT Condensed Extra Bold" pitchFamily="34" charset="0"/>
              </a:rPr>
              <a:t>Asocials</a:t>
            </a:r>
            <a:r>
              <a:rPr lang="en-CA" sz="3600" dirty="0" smtClean="0">
                <a:effectLst>
                  <a:outerShdw blurRad="50800" dist="50800" dir="5400000" algn="ctr" rotWithShape="0">
                    <a:schemeClr val="bg1"/>
                  </a:outerShdw>
                </a:effectLst>
                <a:latin typeface="Tw Cen MT Condensed Extra Bold" pitchFamily="34" charset="0"/>
              </a:rPr>
              <a:t>:		Anybody else who opposed 				the Nazis</a:t>
            </a:r>
          </a:p>
          <a:p>
            <a:pPr algn="ctr" eaLnBrk="1" fontAlgn="auto" hangingPunct="1">
              <a:spcAft>
                <a:spcPts val="0"/>
              </a:spcAft>
              <a:buFont typeface="Arial" pitchFamily="34" charset="0"/>
              <a:buNone/>
              <a:defRPr/>
            </a:pPr>
            <a:endParaRPr lang="en-CA" sz="2400" dirty="0" smtClean="0"/>
          </a:p>
          <a:p>
            <a:pPr algn="ctr" eaLnBrk="1" fontAlgn="auto" hangingPunct="1">
              <a:spcAft>
                <a:spcPts val="0"/>
              </a:spcAft>
              <a:buFont typeface="Arial" pitchFamily="34" charset="0"/>
              <a:buNone/>
              <a:defRPr/>
            </a:pPr>
            <a:endParaRPr lang="en-CA" dirty="0" smtClean="0"/>
          </a:p>
          <a:p>
            <a:pPr algn="ctr" eaLnBrk="1" fontAlgn="auto" hangingPunct="1">
              <a:spcAft>
                <a:spcPts val="0"/>
              </a:spcAft>
              <a:buFont typeface="Arial" pitchFamily="34" charset="0"/>
              <a:buNone/>
              <a:defRPr/>
            </a:pPr>
            <a:endParaRPr lang="en-CA" dirty="0"/>
          </a:p>
        </p:txBody>
      </p:sp>
      <p:sp>
        <p:nvSpPr>
          <p:cNvPr id="4" name="Title 1"/>
          <p:cNvSpPr txBox="1">
            <a:spLocks/>
          </p:cNvSpPr>
          <p:nvPr/>
        </p:nvSpPr>
        <p:spPr>
          <a:xfrm>
            <a:off x="228600" y="114300"/>
            <a:ext cx="8893460" cy="1143000"/>
          </a:xfrm>
          <a:prstGeom prst="rect">
            <a:avLst/>
          </a:prstGeom>
        </p:spPr>
        <p:txBody>
          <a:bodyPr>
            <a:noAutofit/>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lgn="l" eaLnBrk="1" fontAlgn="auto" hangingPunct="1">
              <a:spcAft>
                <a:spcPts val="0"/>
              </a:spcAft>
              <a:defRPr/>
            </a:pPr>
            <a:r>
              <a:rPr lang="en-US" sz="6600" b="0" dirty="0" smtClean="0">
                <a:solidFill>
                  <a:schemeClr val="bg1"/>
                </a:solidFill>
                <a:effectLst>
                  <a:outerShdw blurRad="38100" dist="38100" dir="2700000" algn="tl">
                    <a:srgbClr val="FFFFFF"/>
                  </a:outerShdw>
                </a:effectLst>
                <a:latin typeface="Gill Sans Ultra Bold Condensed" pitchFamily="34" charset="0"/>
              </a:rPr>
              <a:t>Nazi Target Groups</a:t>
            </a:r>
            <a:endParaRPr lang="en-CA" sz="6600" b="0" dirty="0">
              <a:solidFill>
                <a:schemeClr val="bg1"/>
              </a:solidFill>
            </a:endParaRPr>
          </a:p>
        </p:txBody>
      </p:sp>
    </p:spTree>
    <p:extLst>
      <p:ext uri="{BB962C8B-B14F-4D97-AF65-F5344CB8AC3E}">
        <p14:creationId xmlns:p14="http://schemas.microsoft.com/office/powerpoint/2010/main" val="14605435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65538" name="Rectangle 2"/>
          <p:cNvSpPr>
            <a:spLocks noGrp="1" noRot="1" noChangeArrowheads="1"/>
          </p:cNvSpPr>
          <p:nvPr>
            <p:ph type="title" idx="4294967295"/>
          </p:nvPr>
        </p:nvSpPr>
        <p:spPr>
          <a:xfrm>
            <a:off x="156592" y="688761"/>
            <a:ext cx="2111152" cy="1196404"/>
          </a:xfrm>
        </p:spPr>
        <p:txBody>
          <a:bodyPr/>
          <a:lstStyle/>
          <a:p>
            <a:pPr algn="l" eaLnBrk="1" hangingPunct="1"/>
            <a:r>
              <a:rPr lang="en-US" sz="3200" dirty="0" smtClean="0">
                <a:latin typeface="Tw Cen MT Condensed Extra Bold" pitchFamily="34" charset="0"/>
              </a:rPr>
              <a:t>After…</a:t>
            </a:r>
            <a:r>
              <a:rPr lang="en-CA" sz="2800" dirty="0">
                <a:latin typeface="Tw Cen MT Condensed Extra Bold" pitchFamily="34" charset="0"/>
              </a:rPr>
              <a:t/>
            </a:r>
            <a:br>
              <a:rPr lang="en-CA" sz="2800" dirty="0">
                <a:latin typeface="Tw Cen MT Condensed Extra Bold" pitchFamily="34" charset="0"/>
              </a:rPr>
            </a:br>
            <a:endParaRPr lang="en-CA" sz="2800" dirty="0" smtClean="0">
              <a:latin typeface="Tw Cen MT Condensed Extra Bold" pitchFamily="34" charset="0"/>
            </a:endParaRPr>
          </a:p>
        </p:txBody>
      </p:sp>
      <p:sp>
        <p:nvSpPr>
          <p:cNvPr id="5" name="Title 1"/>
          <p:cNvSpPr txBox="1">
            <a:spLocks/>
          </p:cNvSpPr>
          <p:nvPr/>
        </p:nvSpPr>
        <p:spPr>
          <a:xfrm>
            <a:off x="474860" y="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
        <p:nvSpPr>
          <p:cNvPr id="2" name="Rectangle 1"/>
          <p:cNvSpPr/>
          <p:nvPr/>
        </p:nvSpPr>
        <p:spPr>
          <a:xfrm>
            <a:off x="4159969" y="1041717"/>
            <a:ext cx="4536504" cy="5693866"/>
          </a:xfrm>
          <a:prstGeom prst="rect">
            <a:avLst/>
          </a:prstGeom>
        </p:spPr>
        <p:txBody>
          <a:bodyPr wrap="square">
            <a:spAutoFit/>
          </a:bodyPr>
          <a:lstStyle/>
          <a:p>
            <a:pPr marL="457200" indent="-457200">
              <a:buFont typeface="Arial" pitchFamily="34" charset="0"/>
              <a:buChar char="•"/>
            </a:pPr>
            <a:r>
              <a:rPr lang="en-US" sz="2800" dirty="0">
                <a:latin typeface="Tw Cen MT Condensed Extra Bold" pitchFamily="34" charset="0"/>
              </a:rPr>
              <a:t>Prisoners moved dead bodies to massive crematoriums </a:t>
            </a:r>
            <a:endParaRPr lang="en-US" sz="2800" dirty="0" smtClean="0">
              <a:latin typeface="Tw Cen MT Condensed Extra Bold" pitchFamily="34" charset="0"/>
            </a:endParaRPr>
          </a:p>
          <a:p>
            <a:endParaRPr lang="en-US" sz="2800" dirty="0">
              <a:latin typeface="Tw Cen MT Condensed Extra Bold" pitchFamily="34" charset="0"/>
            </a:endParaRPr>
          </a:p>
          <a:p>
            <a:pPr marL="457200" indent="-457200">
              <a:buFont typeface="Arial" pitchFamily="34" charset="0"/>
              <a:buChar char="•"/>
            </a:pPr>
            <a:r>
              <a:rPr lang="en-US" sz="2800" dirty="0" smtClean="0">
                <a:latin typeface="Tw Cen MT Condensed Extra Bold" pitchFamily="34" charset="0"/>
              </a:rPr>
              <a:t>Large </a:t>
            </a:r>
            <a:r>
              <a:rPr lang="en-US" sz="2800" dirty="0">
                <a:latin typeface="Tw Cen MT Condensed Extra Bold" pitchFamily="34" charset="0"/>
              </a:rPr>
              <a:t>industrial ovens were used to cremate the remains.  Jewish inmates operated the ovens under SS </a:t>
            </a:r>
            <a:r>
              <a:rPr lang="en-US" sz="2800" dirty="0" smtClean="0">
                <a:latin typeface="Tw Cen MT Condensed Extra Bold" pitchFamily="34" charset="0"/>
              </a:rPr>
              <a:t>supervision</a:t>
            </a:r>
          </a:p>
          <a:p>
            <a:endParaRPr lang="en-US" sz="2800" dirty="0" smtClean="0">
              <a:latin typeface="Tw Cen MT Condensed Extra Bold" pitchFamily="34" charset="0"/>
            </a:endParaRPr>
          </a:p>
          <a:p>
            <a:pPr marL="457200" indent="-457200">
              <a:buFont typeface="Arial" pitchFamily="34" charset="0"/>
              <a:buChar char="•"/>
            </a:pPr>
            <a:r>
              <a:rPr lang="en-US" sz="2800" dirty="0" smtClean="0">
                <a:latin typeface="Tw Cen MT Condensed Extra Bold" pitchFamily="34" charset="0"/>
              </a:rPr>
              <a:t>Gold </a:t>
            </a:r>
            <a:r>
              <a:rPr lang="en-US" sz="2800" dirty="0">
                <a:latin typeface="Tw Cen MT Condensed Extra Bold" pitchFamily="34" charset="0"/>
              </a:rPr>
              <a:t>fillings from victims teeth were melted down to make gold bars</a:t>
            </a:r>
            <a:br>
              <a:rPr lang="en-US" sz="2800" dirty="0">
                <a:latin typeface="Tw Cen MT Condensed Extra Bold" pitchFamily="34" charset="0"/>
              </a:rPr>
            </a:br>
            <a:endParaRPr lang="en-US" sz="2800" dirty="0">
              <a:latin typeface="Tw Cen MT Condensed Extra Bold" pitchFamily="34" charset="0"/>
            </a:endParaRPr>
          </a:p>
        </p:txBody>
      </p:sp>
      <p:pic>
        <p:nvPicPr>
          <p:cNvPr id="10" name="Content Placeholder 3" descr="cremation ov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3834" y="2111716"/>
            <a:ext cx="3657667" cy="4623867"/>
          </a:xfrm>
          <a:prstGeom prst="rect">
            <a:avLst/>
          </a:prstGeom>
          <a:ln w="38100">
            <a:solidFill>
              <a:schemeClr val="bg1"/>
            </a:solidFill>
          </a:ln>
        </p:spPr>
      </p:pic>
      <p:pic>
        <p:nvPicPr>
          <p:cNvPr id="8" name="Picture 7" descr="holocaustpics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92983" y="1085125"/>
            <a:ext cx="2879017" cy="2171259"/>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407156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34850" y="1124744"/>
            <a:ext cx="8229600" cy="1143000"/>
          </a:xfrm>
        </p:spPr>
        <p:txBody>
          <a:bodyPr/>
          <a:lstStyle/>
          <a:p>
            <a:pPr eaLnBrk="1" hangingPunct="1"/>
            <a:r>
              <a:rPr lang="en-CA" dirty="0" smtClean="0">
                <a:latin typeface="Berlin Sans FB Demi" pitchFamily="34" charset="0"/>
              </a:rPr>
              <a:t>Major Death Factories</a:t>
            </a:r>
          </a:p>
        </p:txBody>
      </p:sp>
      <p:sp>
        <p:nvSpPr>
          <p:cNvPr id="284675" name="Rectangle 3"/>
          <p:cNvSpPr>
            <a:spLocks noGrp="1" noChangeArrowheads="1"/>
          </p:cNvSpPr>
          <p:nvPr>
            <p:ph type="body" idx="1"/>
          </p:nvPr>
        </p:nvSpPr>
        <p:spPr>
          <a:xfrm>
            <a:off x="467544" y="2204864"/>
            <a:ext cx="8229600" cy="3672408"/>
          </a:xfrm>
        </p:spPr>
        <p:txBody>
          <a:bodyPr/>
          <a:lstStyle/>
          <a:p>
            <a:pPr eaLnBrk="1" hangingPunct="1"/>
            <a:r>
              <a:rPr lang="en-CA" dirty="0" err="1" smtClean="0">
                <a:latin typeface="Tw Cen MT Condensed Extra Bold" pitchFamily="34" charset="0"/>
              </a:rPr>
              <a:t>Sobibor</a:t>
            </a:r>
            <a:r>
              <a:rPr lang="en-CA" dirty="0" smtClean="0">
                <a:latin typeface="Tw Cen MT Condensed Extra Bold" pitchFamily="34" charset="0"/>
              </a:rPr>
              <a:t> - 		250 000 </a:t>
            </a:r>
          </a:p>
          <a:p>
            <a:pPr eaLnBrk="1" hangingPunct="1"/>
            <a:r>
              <a:rPr lang="en-CA" dirty="0" err="1" smtClean="0">
                <a:latin typeface="Tw Cen MT Condensed Extra Bold" pitchFamily="34" charset="0"/>
              </a:rPr>
              <a:t>Chlemno</a:t>
            </a:r>
            <a:r>
              <a:rPr lang="en-CA" dirty="0" smtClean="0">
                <a:latin typeface="Tw Cen MT Condensed Extra Bold" pitchFamily="34" charset="0"/>
              </a:rPr>
              <a:t> -		255 000</a:t>
            </a:r>
          </a:p>
          <a:p>
            <a:pPr eaLnBrk="1" hangingPunct="1"/>
            <a:r>
              <a:rPr lang="en-CA" dirty="0" err="1" smtClean="0">
                <a:latin typeface="Tw Cen MT Condensed Extra Bold" pitchFamily="34" charset="0"/>
              </a:rPr>
              <a:t>Majdanek</a:t>
            </a:r>
            <a:r>
              <a:rPr lang="en-CA" dirty="0" smtClean="0">
                <a:latin typeface="Tw Cen MT Condensed Extra Bold" pitchFamily="34" charset="0"/>
              </a:rPr>
              <a:t> 		360 000</a:t>
            </a:r>
          </a:p>
          <a:p>
            <a:pPr eaLnBrk="1" hangingPunct="1"/>
            <a:r>
              <a:rPr lang="en-CA" dirty="0" err="1" smtClean="0">
                <a:latin typeface="Tw Cen MT Condensed Extra Bold" pitchFamily="34" charset="0"/>
              </a:rPr>
              <a:t>Belzec</a:t>
            </a:r>
            <a:r>
              <a:rPr lang="en-CA" dirty="0" smtClean="0">
                <a:latin typeface="Tw Cen MT Condensed Extra Bold" pitchFamily="34" charset="0"/>
              </a:rPr>
              <a:t>			601 500</a:t>
            </a:r>
          </a:p>
          <a:p>
            <a:pPr eaLnBrk="1" hangingPunct="1"/>
            <a:r>
              <a:rPr lang="en-CA" dirty="0" smtClean="0">
                <a:latin typeface="Tw Cen MT Condensed Extra Bold" pitchFamily="34" charset="0"/>
              </a:rPr>
              <a:t>Treblinka 		750 000 - 870 000</a:t>
            </a:r>
          </a:p>
          <a:p>
            <a:pPr eaLnBrk="1" hangingPunct="1"/>
            <a:r>
              <a:rPr lang="en-CA" dirty="0" smtClean="0">
                <a:latin typeface="Tw Cen MT Condensed Extra Bold" pitchFamily="34" charset="0"/>
              </a:rPr>
              <a:t>Auschwitz-</a:t>
            </a:r>
            <a:r>
              <a:rPr lang="en-CA" dirty="0" err="1" smtClean="0">
                <a:latin typeface="Tw Cen MT Condensed Extra Bold" pitchFamily="34" charset="0"/>
              </a:rPr>
              <a:t>Birkenau</a:t>
            </a:r>
            <a:r>
              <a:rPr lang="en-CA" dirty="0" smtClean="0">
                <a:latin typeface="Tw Cen MT Condensed Extra Bold" pitchFamily="34" charset="0"/>
              </a:rPr>
              <a:t>	1 100 000 – 1 600 000</a:t>
            </a:r>
          </a:p>
        </p:txBody>
      </p:sp>
      <p:sp>
        <p:nvSpPr>
          <p:cNvPr id="4" name="Title 1"/>
          <p:cNvSpPr txBox="1">
            <a:spLocks/>
          </p:cNvSpPr>
          <p:nvPr/>
        </p:nvSpPr>
        <p:spPr>
          <a:xfrm>
            <a:off x="474860"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4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pic>
        <p:nvPicPr>
          <p:cNvPr id="294916" name="Picture 4" descr="holocaustpics 3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9512" y="969386"/>
            <a:ext cx="2686050" cy="3581400"/>
          </a:xfrm>
          <a:noFill/>
          <a:ln w="38100">
            <a:solidFill>
              <a:schemeClr val="bg1"/>
            </a:solidFill>
            <a:miter lim="800000"/>
            <a:headEnd/>
            <a:tailEnd/>
          </a:ln>
        </p:spPr>
      </p:pic>
      <p:pic>
        <p:nvPicPr>
          <p:cNvPr id="294917" name="Picture 5" descr="holocaustpics 3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11320"/>
          <a:stretch>
            <a:fillRect/>
          </a:stretch>
        </p:blipFill>
        <p:spPr>
          <a:xfrm>
            <a:off x="2339752" y="3068960"/>
            <a:ext cx="2741613" cy="3581400"/>
          </a:xfrm>
          <a:noFill/>
          <a:ln w="38100">
            <a:solidFill>
              <a:schemeClr val="bg1"/>
            </a:solidFill>
            <a:miter lim="800000"/>
            <a:headEnd/>
            <a:tailEnd/>
          </a:ln>
        </p:spPr>
      </p:pic>
      <p:sp>
        <p:nvSpPr>
          <p:cNvPr id="294918" name="Text Box 6"/>
          <p:cNvSpPr txBox="1">
            <a:spLocks noChangeArrowheads="1"/>
          </p:cNvSpPr>
          <p:nvPr/>
        </p:nvSpPr>
        <p:spPr bwMode="auto">
          <a:xfrm>
            <a:off x="5292080" y="1033407"/>
            <a:ext cx="3851920" cy="5521512"/>
          </a:xfrm>
          <a:prstGeom prst="rect">
            <a:avLst/>
          </a:prstGeom>
          <a:noFill/>
          <a:ln w="9525">
            <a:noFill/>
            <a:miter lim="800000"/>
            <a:headEnd/>
            <a:tailEnd/>
          </a:ln>
          <a:effectLst/>
        </p:spPr>
        <p:txBody>
          <a:bodyPr wrap="square">
            <a:spAutoFit/>
          </a:bodyPr>
          <a:lstStyle/>
          <a:p>
            <a:pPr marL="342900" indent="-342900">
              <a:lnSpc>
                <a:spcPct val="80000"/>
              </a:lnSpc>
              <a:spcBef>
                <a:spcPct val="20000"/>
              </a:spcBef>
              <a:buClr>
                <a:schemeClr val="hlink"/>
              </a:buClr>
              <a:buSzPct val="70000"/>
              <a:buFont typeface="Arial" pitchFamily="34" charset="0"/>
              <a:buChar char="•"/>
              <a:defRPr/>
            </a:pPr>
            <a:r>
              <a:rPr lang="en-US" sz="2800" dirty="0">
                <a:latin typeface="Tw Cen MT Condensed Extra Bold" pitchFamily="34" charset="0"/>
              </a:rPr>
              <a:t>By 1945, the Nazis’ began to destroy crematoriums and camps as Allied troops closed </a:t>
            </a:r>
            <a:r>
              <a:rPr lang="en-US" sz="2800" dirty="0" smtClean="0">
                <a:latin typeface="Tw Cen MT Condensed Extra Bold" pitchFamily="34" charset="0"/>
              </a:rPr>
              <a:t>in</a:t>
            </a:r>
          </a:p>
          <a:p>
            <a:pPr marL="342900" indent="-342900">
              <a:lnSpc>
                <a:spcPct val="80000"/>
              </a:lnSpc>
              <a:spcBef>
                <a:spcPct val="20000"/>
              </a:spcBef>
              <a:buClr>
                <a:schemeClr val="hlink"/>
              </a:buClr>
              <a:buSzPct val="70000"/>
              <a:buFont typeface="Arial" pitchFamily="34" charset="0"/>
              <a:buChar char="•"/>
              <a:defRPr/>
            </a:pPr>
            <a:endParaRPr lang="en-US" sz="2800" dirty="0">
              <a:latin typeface="Tw Cen MT Condensed Extra Bold" pitchFamily="34" charset="0"/>
            </a:endParaRPr>
          </a:p>
          <a:p>
            <a:pPr marL="342900" indent="-342900">
              <a:lnSpc>
                <a:spcPct val="80000"/>
              </a:lnSpc>
              <a:spcBef>
                <a:spcPct val="20000"/>
              </a:spcBef>
              <a:buClr>
                <a:schemeClr val="hlink"/>
              </a:buClr>
              <a:buSzPct val="70000"/>
              <a:buFont typeface="Arial" pitchFamily="34" charset="0"/>
              <a:buChar char="•"/>
              <a:defRPr/>
            </a:pPr>
            <a:r>
              <a:rPr lang="en-US" sz="2800" u="sng" dirty="0">
                <a:latin typeface="Tw Cen MT Condensed Extra Bold" pitchFamily="34" charset="0"/>
              </a:rPr>
              <a:t>Death Marches </a:t>
            </a:r>
            <a:endParaRPr lang="en-US" sz="2800" u="sng" dirty="0" smtClean="0">
              <a:latin typeface="Tw Cen MT Condensed Extra Bold" pitchFamily="34" charset="0"/>
            </a:endParaRPr>
          </a:p>
          <a:p>
            <a:pPr marL="342900" indent="-342900">
              <a:lnSpc>
                <a:spcPct val="80000"/>
              </a:lnSpc>
              <a:spcBef>
                <a:spcPct val="20000"/>
              </a:spcBef>
              <a:buClr>
                <a:schemeClr val="hlink"/>
              </a:buClr>
              <a:buSzPct val="70000"/>
              <a:buFont typeface="Arial" pitchFamily="34" charset="0"/>
              <a:buChar char="•"/>
              <a:defRPr/>
            </a:pPr>
            <a:r>
              <a:rPr lang="en-US" sz="2800" dirty="0" smtClean="0">
                <a:latin typeface="Tw Cen MT Condensed Extra Bold" pitchFamily="34" charset="0"/>
              </a:rPr>
              <a:t>Between </a:t>
            </a:r>
            <a:r>
              <a:rPr lang="en-US" sz="2800" dirty="0">
                <a:latin typeface="Tw Cen MT Condensed Extra Bold" pitchFamily="34" charset="0"/>
              </a:rPr>
              <a:t>1944-1945, Nazis ordered marches over long distances.  Approximately 250 000 –   375 000 prisoners perished in Death Marches</a:t>
            </a:r>
            <a:br>
              <a:rPr lang="en-US" sz="2800" dirty="0">
                <a:latin typeface="Tw Cen MT Condensed Extra Bold" pitchFamily="34" charset="0"/>
              </a:rPr>
            </a:br>
            <a:endParaRPr lang="en-CA" sz="2800" dirty="0">
              <a:latin typeface="Tw Cen MT Condensed Extra Bold" pitchFamily="34" charset="0"/>
            </a:endParaRPr>
          </a:p>
        </p:txBody>
      </p:sp>
      <p:sp>
        <p:nvSpPr>
          <p:cNvPr id="9" name="Title 1"/>
          <p:cNvSpPr txBox="1">
            <a:spLocks/>
          </p:cNvSpPr>
          <p:nvPr/>
        </p:nvSpPr>
        <p:spPr>
          <a:xfrm>
            <a:off x="474860" y="76145"/>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4918">
                                            <p:txEl>
                                              <p:pRg st="0" end="0"/>
                                            </p:txEl>
                                          </p:spTgt>
                                        </p:tgtEl>
                                        <p:attrNameLst>
                                          <p:attrName>style.visibility</p:attrName>
                                        </p:attrNameLst>
                                      </p:cBhvr>
                                      <p:to>
                                        <p:strVal val="visible"/>
                                      </p:to>
                                    </p:set>
                                    <p:anim calcmode="lin" valueType="num">
                                      <p:cBhvr>
                                        <p:cTn id="7" dur="1000" fill="hold"/>
                                        <p:tgtEl>
                                          <p:spTgt spid="29491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49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491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94918">
                                            <p:txEl>
                                              <p:pRg st="2" end="2"/>
                                            </p:txEl>
                                          </p:spTgt>
                                        </p:tgtEl>
                                        <p:attrNameLst>
                                          <p:attrName>style.visibility</p:attrName>
                                        </p:attrNameLst>
                                      </p:cBhvr>
                                      <p:to>
                                        <p:strVal val="visible"/>
                                      </p:to>
                                    </p:set>
                                    <p:anim calcmode="lin" valueType="num">
                                      <p:cBhvr>
                                        <p:cTn id="14" dur="1000" fill="hold"/>
                                        <p:tgtEl>
                                          <p:spTgt spid="294918">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94918">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9491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94918">
                                            <p:txEl>
                                              <p:pRg st="3" end="3"/>
                                            </p:txEl>
                                          </p:spTgt>
                                        </p:tgtEl>
                                        <p:attrNameLst>
                                          <p:attrName>style.visibility</p:attrName>
                                        </p:attrNameLst>
                                      </p:cBhvr>
                                      <p:to>
                                        <p:strVal val="visible"/>
                                      </p:to>
                                    </p:set>
                                    <p:anim calcmode="lin" valueType="num">
                                      <p:cBhvr>
                                        <p:cTn id="21" dur="1000" fill="hold"/>
                                        <p:tgtEl>
                                          <p:spTgt spid="294918">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94918">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94918">
                                            <p:txEl>
                                              <p:pRg st="3" end="3"/>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294916"/>
                                        </p:tgtEl>
                                        <p:attrNameLst>
                                          <p:attrName>style.visibility</p:attrName>
                                        </p:attrNameLst>
                                      </p:cBhvr>
                                      <p:to>
                                        <p:strVal val="visible"/>
                                      </p:to>
                                    </p:set>
                                    <p:anim calcmode="lin" valueType="num">
                                      <p:cBhvr>
                                        <p:cTn id="26" dur="1000" fill="hold"/>
                                        <p:tgtEl>
                                          <p:spTgt spid="294916"/>
                                        </p:tgtEl>
                                        <p:attrNameLst>
                                          <p:attrName>ppt_w</p:attrName>
                                        </p:attrNameLst>
                                      </p:cBhvr>
                                      <p:tavLst>
                                        <p:tav tm="0">
                                          <p:val>
                                            <p:strVal val="#ppt_w*0.70"/>
                                          </p:val>
                                        </p:tav>
                                        <p:tav tm="100000">
                                          <p:val>
                                            <p:strVal val="#ppt_w"/>
                                          </p:val>
                                        </p:tav>
                                      </p:tavLst>
                                    </p:anim>
                                    <p:anim calcmode="lin" valueType="num">
                                      <p:cBhvr>
                                        <p:cTn id="27" dur="1000" fill="hold"/>
                                        <p:tgtEl>
                                          <p:spTgt spid="294916"/>
                                        </p:tgtEl>
                                        <p:attrNameLst>
                                          <p:attrName>ppt_h</p:attrName>
                                        </p:attrNameLst>
                                      </p:cBhvr>
                                      <p:tavLst>
                                        <p:tav tm="0">
                                          <p:val>
                                            <p:strVal val="#ppt_h"/>
                                          </p:val>
                                        </p:tav>
                                        <p:tav tm="100000">
                                          <p:val>
                                            <p:strVal val="#ppt_h"/>
                                          </p:val>
                                        </p:tav>
                                      </p:tavLst>
                                    </p:anim>
                                    <p:animEffect transition="in" filter="fade">
                                      <p:cBhvr>
                                        <p:cTn id="28" dur="1000"/>
                                        <p:tgtEl>
                                          <p:spTgt spid="294916"/>
                                        </p:tgtEl>
                                      </p:cBhvr>
                                    </p:animEffect>
                                  </p:childTnLst>
                                </p:cTn>
                              </p:par>
                              <p:par>
                                <p:cTn id="29" presetID="55" presetClass="entr" presetSubtype="0" fill="hold" nodeType="withEffect">
                                  <p:stCondLst>
                                    <p:cond delay="0"/>
                                  </p:stCondLst>
                                  <p:childTnLst>
                                    <p:set>
                                      <p:cBhvr>
                                        <p:cTn id="30" dur="1" fill="hold">
                                          <p:stCondLst>
                                            <p:cond delay="0"/>
                                          </p:stCondLst>
                                        </p:cTn>
                                        <p:tgtEl>
                                          <p:spTgt spid="294917"/>
                                        </p:tgtEl>
                                        <p:attrNameLst>
                                          <p:attrName>style.visibility</p:attrName>
                                        </p:attrNameLst>
                                      </p:cBhvr>
                                      <p:to>
                                        <p:strVal val="visible"/>
                                      </p:to>
                                    </p:set>
                                    <p:anim calcmode="lin" valueType="num">
                                      <p:cBhvr>
                                        <p:cTn id="31" dur="1000" fill="hold"/>
                                        <p:tgtEl>
                                          <p:spTgt spid="294917"/>
                                        </p:tgtEl>
                                        <p:attrNameLst>
                                          <p:attrName>ppt_w</p:attrName>
                                        </p:attrNameLst>
                                      </p:cBhvr>
                                      <p:tavLst>
                                        <p:tav tm="0">
                                          <p:val>
                                            <p:strVal val="#ppt_w*0.70"/>
                                          </p:val>
                                        </p:tav>
                                        <p:tav tm="100000">
                                          <p:val>
                                            <p:strVal val="#ppt_w"/>
                                          </p:val>
                                        </p:tav>
                                      </p:tavLst>
                                    </p:anim>
                                    <p:anim calcmode="lin" valueType="num">
                                      <p:cBhvr>
                                        <p:cTn id="32" dur="1000" fill="hold"/>
                                        <p:tgtEl>
                                          <p:spTgt spid="294917"/>
                                        </p:tgtEl>
                                        <p:attrNameLst>
                                          <p:attrName>ppt_h</p:attrName>
                                        </p:attrNameLst>
                                      </p:cBhvr>
                                      <p:tavLst>
                                        <p:tav tm="0">
                                          <p:val>
                                            <p:strVal val="#ppt_h"/>
                                          </p:val>
                                        </p:tav>
                                        <p:tav tm="100000">
                                          <p:val>
                                            <p:strVal val="#ppt_h"/>
                                          </p:val>
                                        </p:tav>
                                      </p:tavLst>
                                    </p:anim>
                                    <p:animEffect transition="in" filter="fade">
                                      <p:cBhvr>
                                        <p:cTn id="33" dur="1000"/>
                                        <p:tgtEl>
                                          <p:spTgt spid="29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5779" name="Content Placeholder 3" descr="corpse-laden-cart Daschau.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1921" y="2204864"/>
            <a:ext cx="5607434" cy="4077072"/>
          </a:xfrm>
          <a:ln w="38100">
            <a:solidFill>
              <a:schemeClr val="bg1"/>
            </a:solidFill>
          </a:ln>
        </p:spPr>
      </p:pic>
      <p:sp>
        <p:nvSpPr>
          <p:cNvPr id="75780" name="TextBox 4"/>
          <p:cNvSpPr txBox="1">
            <a:spLocks noChangeArrowheads="1"/>
          </p:cNvSpPr>
          <p:nvPr/>
        </p:nvSpPr>
        <p:spPr bwMode="auto">
          <a:xfrm>
            <a:off x="251520" y="1214438"/>
            <a:ext cx="80352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latin typeface="Tw Cen MT Condensed Extra Bold" pitchFamily="34" charset="0"/>
              </a:rPr>
              <a:t>1945 - </a:t>
            </a:r>
            <a:r>
              <a:rPr lang="en-CA" sz="2400" dirty="0" smtClean="0">
                <a:latin typeface="Tw Cen MT Condensed Extra Bold" pitchFamily="34" charset="0"/>
              </a:rPr>
              <a:t>Allied </a:t>
            </a:r>
            <a:r>
              <a:rPr lang="en-CA" sz="2400" dirty="0">
                <a:latin typeface="Tw Cen MT Condensed Extra Bold" pitchFamily="34" charset="0"/>
              </a:rPr>
              <a:t>soldiers liberating the camps often had to dig mass graves.</a:t>
            </a:r>
          </a:p>
        </p:txBody>
      </p:sp>
      <p:sp>
        <p:nvSpPr>
          <p:cNvPr id="5" name="Rectangle 3"/>
          <p:cNvSpPr txBox="1">
            <a:spLocks noChangeArrowheads="1"/>
          </p:cNvSpPr>
          <p:nvPr/>
        </p:nvSpPr>
        <p:spPr>
          <a:xfrm>
            <a:off x="5943600" y="2895600"/>
            <a:ext cx="3048000" cy="3048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US" sz="2400" smtClean="0">
                <a:latin typeface="Tw Cen MT Condensed Extra Bold" pitchFamily="34" charset="0"/>
              </a:rPr>
              <a:t>On January 27, 1945, the Soviet army entered Auschwitz  (largest camp) and liberated more than 7,000 remaining prisoners, who were mostly ill and dying. </a:t>
            </a:r>
            <a:br>
              <a:rPr lang="en-US" sz="2400" smtClean="0">
                <a:latin typeface="Tw Cen MT Condensed Extra Bold" pitchFamily="34" charset="0"/>
              </a:rPr>
            </a:br>
            <a:endParaRPr lang="en-US" sz="2400" smtClean="0">
              <a:latin typeface="Tw Cen MT Condensed Extra Bold" pitchFamily="34" charset="0"/>
            </a:endParaRPr>
          </a:p>
          <a:p>
            <a:pPr eaLnBrk="1" hangingPunct="1">
              <a:lnSpc>
                <a:spcPct val="90000"/>
              </a:lnSpc>
              <a:buFont typeface="Wingdings" pitchFamily="2" charset="2"/>
              <a:buNone/>
            </a:pPr>
            <a:endParaRPr lang="en-US" sz="2000" b="1" dirty="0" smtClean="0">
              <a:latin typeface="Arial" charset="0"/>
            </a:endParaRPr>
          </a:p>
        </p:txBody>
      </p:sp>
      <p:sp>
        <p:nvSpPr>
          <p:cNvPr id="6" name="Title 1"/>
          <p:cNvSpPr txBox="1">
            <a:spLocks/>
          </p:cNvSpPr>
          <p:nvPr/>
        </p:nvSpPr>
        <p:spPr>
          <a:xfrm>
            <a:off x="400595" y="412533"/>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7827" name="Content Placeholder 3" descr="bergen-belsen 194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528" y="2132856"/>
            <a:ext cx="5748089" cy="4340030"/>
          </a:xfrm>
          <a:ln w="38100">
            <a:solidFill>
              <a:schemeClr val="bg1"/>
            </a:solidFill>
          </a:ln>
        </p:spPr>
      </p:pic>
      <p:sp>
        <p:nvSpPr>
          <p:cNvPr id="77828" name="TextBox 4"/>
          <p:cNvSpPr txBox="1">
            <a:spLocks noChangeArrowheads="1"/>
          </p:cNvSpPr>
          <p:nvPr/>
        </p:nvSpPr>
        <p:spPr bwMode="auto">
          <a:xfrm>
            <a:off x="827584" y="1085851"/>
            <a:ext cx="7643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latin typeface="Tw Cen MT Condensed Extra Bold" pitchFamily="34" charset="0"/>
              </a:rPr>
              <a:t>When the British liberated Bergen-Belsen April 15, 1945, they discovered tens of thousands of unburied bodies.</a:t>
            </a:r>
          </a:p>
        </p:txBody>
      </p:sp>
      <p:sp>
        <p:nvSpPr>
          <p:cNvPr id="77829" name="TextBox 5"/>
          <p:cNvSpPr txBox="1">
            <a:spLocks noChangeArrowheads="1"/>
          </p:cNvSpPr>
          <p:nvPr/>
        </p:nvSpPr>
        <p:spPr bwMode="auto">
          <a:xfrm>
            <a:off x="6429375" y="2357438"/>
            <a:ext cx="24288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dirty="0">
                <a:latin typeface="Tw Cen MT Condensed Extra Bold" pitchFamily="34" charset="0"/>
              </a:rPr>
              <a:t>At 4:00 am on April 29, 1945, the last day of his life, Adolph Hitler made one last address to the German people:  “Above all I charge the leaders of the nation and those under them to scrupulous observance of the laws of race and to merciless opposition to the universal poisoner of all peoples, international Jewry.”</a:t>
            </a:r>
          </a:p>
        </p:txBody>
      </p:sp>
      <p:sp>
        <p:nvSpPr>
          <p:cNvPr id="7"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8851" name="Content Placeholder 3" descr="bergen-belsen survivo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22926" y="1340767"/>
            <a:ext cx="3857019" cy="5177557"/>
          </a:xfrm>
          <a:ln w="38100">
            <a:solidFill>
              <a:schemeClr val="bg1"/>
            </a:solidFill>
          </a:ln>
        </p:spPr>
      </p:pic>
      <p:sp>
        <p:nvSpPr>
          <p:cNvPr id="78852" name="TextBox 4"/>
          <p:cNvSpPr txBox="1">
            <a:spLocks noChangeArrowheads="1"/>
          </p:cNvSpPr>
          <p:nvPr/>
        </p:nvSpPr>
        <p:spPr bwMode="auto">
          <a:xfrm>
            <a:off x="4786313" y="1857375"/>
            <a:ext cx="37861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latin typeface="Tw Cen MT Condensed Extra Bold" pitchFamily="34" charset="0"/>
              </a:rPr>
              <a:t>Even after liberation, Bergen-Belsen  inmates continued to die.  14 000 prisoners died from April 15 to June 20, 1945.</a:t>
            </a:r>
          </a:p>
        </p:txBody>
      </p:sp>
      <p:sp>
        <p:nvSpPr>
          <p:cNvPr id="6"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81923" name="Content Placeholder 3" descr="1945 Red Army liberates Auschwitz-Birkenau.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51920" y="1883008"/>
            <a:ext cx="4903622" cy="3395701"/>
          </a:xfrm>
          <a:ln w="38100">
            <a:solidFill>
              <a:schemeClr val="bg1"/>
            </a:solidFill>
          </a:ln>
        </p:spPr>
      </p:pic>
      <p:sp>
        <p:nvSpPr>
          <p:cNvPr id="81924" name="TextBox 4"/>
          <p:cNvSpPr txBox="1">
            <a:spLocks noChangeArrowheads="1"/>
          </p:cNvSpPr>
          <p:nvPr/>
        </p:nvSpPr>
        <p:spPr bwMode="auto">
          <a:xfrm>
            <a:off x="321842" y="990545"/>
            <a:ext cx="33843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latin typeface="Tw Cen MT Condensed Extra Bold" pitchFamily="34" charset="0"/>
              </a:rPr>
              <a:t>1945, Soviet troops liberated Auschwitz.  Rudolf </a:t>
            </a:r>
            <a:r>
              <a:rPr lang="en-CA" sz="2400" dirty="0" err="1">
                <a:latin typeface="Tw Cen MT Condensed Extra Bold" pitchFamily="34" charset="0"/>
              </a:rPr>
              <a:t>Hoess</a:t>
            </a:r>
            <a:r>
              <a:rPr lang="en-CA" sz="2400" dirty="0">
                <a:latin typeface="Tw Cen MT Condensed Extra Bold" pitchFamily="34" charset="0"/>
              </a:rPr>
              <a:t>, Commander of Auschwitz, was asked if the Jews whom he had murdered had in any way deserved their fate.  He answered, “Don’t you see, we SS men were not supposed to think about these things ... Besides, it was something already taken for granted that the Jews were to blame for everything.”   </a:t>
            </a:r>
          </a:p>
        </p:txBody>
      </p:sp>
      <p:sp>
        <p:nvSpPr>
          <p:cNvPr id="6"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8371" name="Content Placeholder 3" descr="wachmannschaft_sobibo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528" y="1277111"/>
            <a:ext cx="4786313" cy="5295900"/>
          </a:xfrm>
          <a:ln w="38100">
            <a:solidFill>
              <a:schemeClr val="bg1"/>
            </a:solidFill>
          </a:ln>
        </p:spPr>
      </p:pic>
      <p:sp>
        <p:nvSpPr>
          <p:cNvPr id="58372" name="TextBox 4"/>
          <p:cNvSpPr txBox="1">
            <a:spLocks noChangeArrowheads="1"/>
          </p:cNvSpPr>
          <p:nvPr/>
        </p:nvSpPr>
        <p:spPr bwMode="auto">
          <a:xfrm>
            <a:off x="5357811" y="990545"/>
            <a:ext cx="353466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solidFill>
                  <a:prstClr val="white"/>
                </a:solidFill>
                <a:latin typeface="Tw Cen MT Condensed Extra Bold" pitchFamily="34" charset="0"/>
              </a:rPr>
              <a:t>Many SS guards claimed after the war that they had just “been following orders.”  </a:t>
            </a:r>
            <a:endParaRPr lang="en-CA" sz="2800" dirty="0" smtClean="0">
              <a:solidFill>
                <a:prstClr val="white"/>
              </a:solidFill>
              <a:latin typeface="Tw Cen MT Condensed Extra Bold" pitchFamily="34" charset="0"/>
            </a:endParaRPr>
          </a:p>
          <a:p>
            <a:pPr eaLnBrk="1" hangingPunct="1"/>
            <a:endParaRPr lang="en-CA" sz="2800" dirty="0">
              <a:solidFill>
                <a:prstClr val="white"/>
              </a:solidFill>
              <a:latin typeface="Tw Cen MT Condensed Extra Bold" pitchFamily="34" charset="0"/>
            </a:endParaRPr>
          </a:p>
          <a:p>
            <a:pPr eaLnBrk="1" hangingPunct="1"/>
            <a:r>
              <a:rPr lang="en-CA" sz="2800" dirty="0">
                <a:solidFill>
                  <a:prstClr val="white"/>
                </a:solidFill>
                <a:latin typeface="Tw Cen MT Condensed Extra Bold" pitchFamily="34" charset="0"/>
              </a:rPr>
              <a:t>Rudolf </a:t>
            </a:r>
            <a:r>
              <a:rPr lang="en-CA" sz="2800" dirty="0" err="1">
                <a:solidFill>
                  <a:prstClr val="white"/>
                </a:solidFill>
                <a:latin typeface="Tw Cen MT Condensed Extra Bold" pitchFamily="34" charset="0"/>
              </a:rPr>
              <a:t>Hoess</a:t>
            </a:r>
            <a:r>
              <a:rPr lang="en-CA" sz="2800" dirty="0">
                <a:solidFill>
                  <a:prstClr val="white"/>
                </a:solidFill>
                <a:latin typeface="Tw Cen MT Condensed Extra Bold" pitchFamily="34" charset="0"/>
              </a:rPr>
              <a:t>, Commander at Auschwitz said, “We were all so trained to obey orders without even thinking....”</a:t>
            </a:r>
          </a:p>
        </p:txBody>
      </p:sp>
      <p:sp>
        <p:nvSpPr>
          <p:cNvPr id="58373" name="TextBox 5"/>
          <p:cNvSpPr txBox="1">
            <a:spLocks noChangeArrowheads="1"/>
          </p:cNvSpPr>
          <p:nvPr/>
        </p:nvSpPr>
        <p:spPr bwMode="auto">
          <a:xfrm>
            <a:off x="5500688" y="600075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solidFill>
                  <a:prstClr val="black"/>
                </a:solidFill>
                <a:latin typeface="Calibri" pitchFamily="34" charset="0"/>
              </a:rPr>
              <a:t>Left:  SS guards at Sobibor Death Camp, 1942</a:t>
            </a:r>
          </a:p>
        </p:txBody>
      </p:sp>
      <p:sp>
        <p:nvSpPr>
          <p:cNvPr id="7"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solidFill>
                  <a:prstClr val="white"/>
                </a:solidFill>
                <a:effectLst>
                  <a:outerShdw blurRad="50800" dist="50800" dir="5400000" algn="ctr" rotWithShape="0">
                    <a:prstClr val="black"/>
                  </a:outerShdw>
                </a:effectLst>
                <a:latin typeface="Berlin Sans FB Demi" pitchFamily="34" charset="0"/>
              </a:rPr>
              <a:t>You cannot live.</a:t>
            </a:r>
            <a:endParaRPr lang="en-CA" dirty="0" smtClean="0">
              <a:solidFill>
                <a:prstClr val="white"/>
              </a:solidFill>
              <a:effectLst>
                <a:outerShdw blurRad="50800" dist="50800" dir="5400000" algn="ctr" rotWithShape="0">
                  <a:prstClr val="black"/>
                </a:outerShdw>
              </a:effectLst>
              <a:latin typeface="Berlin Sans FB Demi" pitchFamily="34" charset="0"/>
            </a:endParaRPr>
          </a:p>
        </p:txBody>
      </p:sp>
    </p:spTree>
    <p:extLst>
      <p:ext uri="{BB962C8B-B14F-4D97-AF65-F5344CB8AC3E}">
        <p14:creationId xmlns:p14="http://schemas.microsoft.com/office/powerpoint/2010/main" val="26881503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a:xfrm>
            <a:off x="251520" y="5517232"/>
            <a:ext cx="8229600" cy="1143000"/>
          </a:xfrm>
        </p:spPr>
        <p:txBody>
          <a:bodyPr/>
          <a:lstStyle/>
          <a:p>
            <a:pPr eaLnBrk="1" hangingPunct="1"/>
            <a:r>
              <a:rPr lang="en-US" sz="4000" dirty="0" smtClean="0">
                <a:latin typeface="Tw Cen MT Condensed Extra Bold" pitchFamily="34" charset="0"/>
              </a:rPr>
              <a:t>European Jewish Population in 1933 was </a:t>
            </a:r>
            <a:r>
              <a:rPr lang="en-US" sz="4000" dirty="0" smtClean="0">
                <a:solidFill>
                  <a:schemeClr val="bg1"/>
                </a:solidFill>
                <a:effectLst>
                  <a:outerShdw blurRad="38100" dist="38100" dir="2700000" algn="tl">
                    <a:schemeClr val="tx1">
                      <a:alpha val="43000"/>
                    </a:schemeClr>
                  </a:outerShdw>
                </a:effectLst>
                <a:latin typeface="Tw Cen MT Condensed Extra Bold" pitchFamily="34" charset="0"/>
              </a:rPr>
              <a:t>9,508,340</a:t>
            </a:r>
          </a:p>
        </p:txBody>
      </p:sp>
      <p:pic>
        <p:nvPicPr>
          <p:cNvPr id="82947" name="Picture 3" descr="mapeurope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1680" y="1196752"/>
            <a:ext cx="5627576" cy="4191050"/>
          </a:xfrm>
          <a:noFill/>
          <a:ln w="38100">
            <a:solidFill>
              <a:schemeClr val="bg2"/>
            </a:solidFill>
            <a:miter lim="800000"/>
            <a:headEnd/>
            <a:tailEnd/>
          </a:ln>
        </p:spPr>
      </p:pic>
      <p:sp>
        <p:nvSpPr>
          <p:cNvPr id="4"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extLst>
      <p:ext uri="{BB962C8B-B14F-4D97-AF65-F5344CB8AC3E}">
        <p14:creationId xmlns:p14="http://schemas.microsoft.com/office/powerpoint/2010/main" val="232056929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26"/>
                                        </p:tgtEl>
                                        <p:attrNameLst>
                                          <p:attrName>style.visibility</p:attrName>
                                        </p:attrNameLst>
                                      </p:cBhvr>
                                      <p:to>
                                        <p:strVal val="visible"/>
                                      </p:to>
                                    </p:set>
                                    <p:animEffect transition="in" filter="fade">
                                      <p:cBhvr>
                                        <p:cTn id="7" dur="500"/>
                                        <p:tgtEl>
                                          <p:spTgt spid="282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solidFill>
          <a:srgbClr val="C00000"/>
        </a:solidFill>
        <a:effectLst/>
      </p:bgPr>
    </p:bg>
    <p:spTree>
      <p:nvGrpSpPr>
        <p:cNvPr id="1" name=""/>
        <p:cNvGrpSpPr/>
        <p:nvPr/>
      </p:nvGrpSpPr>
      <p:grpSpPr>
        <a:xfrm>
          <a:off x="0" y="0"/>
          <a:ext cx="0" cy="0"/>
          <a:chOff x="0" y="0"/>
          <a:chExt cx="0" cy="0"/>
        </a:xfrm>
      </p:grpSpPr>
      <p:sp>
        <p:nvSpPr>
          <p:cNvPr id="283650" name="Rectangle 2"/>
          <p:cNvSpPr>
            <a:spLocks noGrp="1" noRot="1" noChangeArrowheads="1"/>
          </p:cNvSpPr>
          <p:nvPr>
            <p:ph type="title"/>
          </p:nvPr>
        </p:nvSpPr>
        <p:spPr>
          <a:xfrm>
            <a:off x="467544" y="5373216"/>
            <a:ext cx="8229600" cy="1143000"/>
          </a:xfrm>
        </p:spPr>
        <p:txBody>
          <a:bodyPr/>
          <a:lstStyle/>
          <a:p>
            <a:pPr eaLnBrk="1" hangingPunct="1"/>
            <a:r>
              <a:rPr lang="en-US" dirty="0" smtClean="0">
                <a:latin typeface="Tw Cen MT Condensed Extra Bold" pitchFamily="34" charset="0"/>
              </a:rPr>
              <a:t>Estimated Jewish Survivors of Holocaust:  </a:t>
            </a:r>
            <a:r>
              <a:rPr lang="en-US" dirty="0" smtClean="0">
                <a:solidFill>
                  <a:schemeClr val="bg1"/>
                </a:solidFill>
                <a:latin typeface="Tw Cen MT Condensed Extra Bold" pitchFamily="34" charset="0"/>
              </a:rPr>
              <a:t>3,546,211</a:t>
            </a:r>
          </a:p>
        </p:txBody>
      </p:sp>
      <p:pic>
        <p:nvPicPr>
          <p:cNvPr id="83971" name="Picture 3" descr="survivors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3203" y="1268760"/>
            <a:ext cx="8610600" cy="3868738"/>
          </a:xfrm>
          <a:noFill/>
          <a:ln w="38100">
            <a:solidFill>
              <a:schemeClr val="bg2"/>
            </a:solidFill>
            <a:miter lim="800000"/>
            <a:headEnd/>
            <a:tailEnd/>
          </a:ln>
        </p:spPr>
      </p:pic>
      <p:sp>
        <p:nvSpPr>
          <p:cNvPr id="4"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3650"/>
                                        </p:tgtEl>
                                        <p:attrNameLst>
                                          <p:attrName>style.visibility</p:attrName>
                                        </p:attrNameLst>
                                      </p:cBhvr>
                                      <p:to>
                                        <p:strVal val="visible"/>
                                      </p:to>
                                    </p:set>
                                    <p:animEffect transition="in" filter="fade">
                                      <p:cBhvr>
                                        <p:cTn id="7" dur="1000"/>
                                        <p:tgtEl>
                                          <p:spTgt spid="283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pic>
        <p:nvPicPr>
          <p:cNvPr id="12292" name="Picture 4" descr="http://www.jewishmemory.info/images/1-1999/16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6632"/>
            <a:ext cx="7957456" cy="6741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6803" name="Content Placeholder 3" descr="25982_AnneFrank.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8911" y="1196752"/>
            <a:ext cx="5286375" cy="5286375"/>
          </a:xfrm>
          <a:ln w="38100">
            <a:solidFill>
              <a:schemeClr val="bg1"/>
            </a:solidFill>
          </a:ln>
        </p:spPr>
      </p:pic>
      <p:sp>
        <p:nvSpPr>
          <p:cNvPr id="76804" name="TextBox 4"/>
          <p:cNvSpPr txBox="1">
            <a:spLocks noChangeArrowheads="1"/>
          </p:cNvSpPr>
          <p:nvPr/>
        </p:nvSpPr>
        <p:spPr bwMode="auto">
          <a:xfrm>
            <a:off x="5796136" y="1585912"/>
            <a:ext cx="30718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400" dirty="0">
                <a:latin typeface="Tw Cen MT Condensed Extra Bold" pitchFamily="34" charset="0"/>
              </a:rPr>
              <a:t>“</a:t>
            </a:r>
            <a:r>
              <a:rPr lang="en-CA" sz="2400" dirty="0" smtClean="0">
                <a:latin typeface="Tw Cen MT Condensed Extra Bold" pitchFamily="34" charset="0"/>
              </a:rPr>
              <a:t>In spite </a:t>
            </a:r>
            <a:r>
              <a:rPr lang="en-CA" sz="2400" dirty="0">
                <a:latin typeface="Tw Cen MT Condensed Extra Bold" pitchFamily="34" charset="0"/>
              </a:rPr>
              <a:t>of everything I still believe that people are really good at heart”</a:t>
            </a:r>
          </a:p>
          <a:p>
            <a:pPr eaLnBrk="1" hangingPunct="1"/>
            <a:r>
              <a:rPr lang="en-CA" sz="2400" dirty="0">
                <a:latin typeface="Tw Cen MT Condensed Extra Bold" pitchFamily="34" charset="0"/>
              </a:rPr>
              <a:t>- Diary of Anne Frank</a:t>
            </a:r>
          </a:p>
          <a:p>
            <a:pPr eaLnBrk="1" hangingPunct="1"/>
            <a:endParaRPr lang="en-CA" sz="2400" dirty="0">
              <a:latin typeface="Tw Cen MT Condensed Extra Bold" pitchFamily="34" charset="0"/>
            </a:endParaRPr>
          </a:p>
          <a:p>
            <a:pPr eaLnBrk="1" hangingPunct="1"/>
            <a:r>
              <a:rPr lang="en-CA" sz="2400" dirty="0">
                <a:latin typeface="Tw Cen MT Condensed Extra Bold" pitchFamily="34" charset="0"/>
              </a:rPr>
              <a:t>In March 1945, Fifteen-year-old Anne Frank died at Bergen-Belsen of typhus</a:t>
            </a:r>
          </a:p>
        </p:txBody>
      </p:sp>
      <p:sp>
        <p:nvSpPr>
          <p:cNvPr id="6" name="Title 1"/>
          <p:cNvSpPr txBox="1">
            <a:spLocks/>
          </p:cNvSpPr>
          <p:nvPr/>
        </p:nvSpPr>
        <p:spPr>
          <a:xfrm>
            <a:off x="400595" y="188640"/>
            <a:ext cx="8229600" cy="8019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CA" b="1" dirty="0" smtClean="0">
                <a:effectLst>
                  <a:outerShdw blurRad="50800" dist="50800" dir="5400000" algn="ctr" rotWithShape="0">
                    <a:schemeClr val="bg1"/>
                  </a:outerShdw>
                </a:effectLst>
                <a:latin typeface="Berlin Sans FB Demi" pitchFamily="34" charset="0"/>
              </a:rPr>
              <a:t>You cannot live.</a:t>
            </a:r>
            <a:endParaRPr lang="en-CA" dirty="0" smtClean="0">
              <a:effectLst>
                <a:outerShdw blurRad="50800" dist="50800" dir="5400000" algn="ctr" rotWithShape="0">
                  <a:schemeClr val="bg1"/>
                </a:outerShdw>
              </a:effectLst>
              <a:latin typeface="Berlin Sans FB Demi" pitchFamily="34" charset="0"/>
            </a:endParaRPr>
          </a:p>
        </p:txBody>
      </p:sp>
    </p:spTree>
    <p:extLst>
      <p:ext uri="{BB962C8B-B14F-4D97-AF65-F5344CB8AC3E}">
        <p14:creationId xmlns:p14="http://schemas.microsoft.com/office/powerpoint/2010/main" val="41130883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a:xfrm>
            <a:off x="485775" y="-17140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There were some revolts.</a:t>
            </a:r>
          </a:p>
        </p:txBody>
      </p:sp>
      <p:pic>
        <p:nvPicPr>
          <p:cNvPr id="84995" name="Content Placeholder 3" descr="sobibor_plaque.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9512" y="865299"/>
            <a:ext cx="4434903" cy="5805264"/>
          </a:xfrm>
          <a:ln w="38100">
            <a:solidFill>
              <a:schemeClr val="bg1"/>
            </a:solidFill>
          </a:ln>
        </p:spPr>
      </p:pic>
      <p:sp>
        <p:nvSpPr>
          <p:cNvPr id="84996" name="TextBox 4"/>
          <p:cNvSpPr txBox="1">
            <a:spLocks noChangeArrowheads="1"/>
          </p:cNvSpPr>
          <p:nvPr/>
        </p:nvSpPr>
        <p:spPr bwMode="auto">
          <a:xfrm>
            <a:off x="5072063" y="1428750"/>
            <a:ext cx="3643312"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smtClean="0">
                <a:latin typeface="Tw Cen MT Condensed Extra Bold" pitchFamily="34" charset="0"/>
              </a:rPr>
              <a:t>In </a:t>
            </a:r>
            <a:r>
              <a:rPr lang="en-CA" sz="2800" dirty="0">
                <a:latin typeface="Tw Cen MT Condensed Extra Bold" pitchFamily="34" charset="0"/>
              </a:rPr>
              <a:t>October 1942, the </a:t>
            </a:r>
            <a:r>
              <a:rPr lang="en-CA" sz="2800" dirty="0" err="1">
                <a:latin typeface="Tw Cen MT Condensed Extra Bold" pitchFamily="34" charset="0"/>
              </a:rPr>
              <a:t>Sobibor</a:t>
            </a:r>
            <a:r>
              <a:rPr lang="en-CA" sz="2800" dirty="0">
                <a:latin typeface="Tw Cen MT Condensed Extra Bold" pitchFamily="34" charset="0"/>
              </a:rPr>
              <a:t> armed revolt and escape attempt closed the </a:t>
            </a:r>
            <a:r>
              <a:rPr lang="en-CA" sz="2800" dirty="0" smtClean="0">
                <a:latin typeface="Tw Cen MT Condensed Extra Bold" pitchFamily="34" charset="0"/>
              </a:rPr>
              <a:t>camp</a:t>
            </a:r>
          </a:p>
          <a:p>
            <a:pPr eaLnBrk="1" hangingPunct="1"/>
            <a:endParaRPr lang="en-CA" sz="2800" dirty="0">
              <a:latin typeface="Tw Cen MT Condensed Extra Bold" pitchFamily="34" charset="0"/>
            </a:endParaRPr>
          </a:p>
          <a:p>
            <a:pPr eaLnBrk="1" hangingPunct="1"/>
            <a:r>
              <a:rPr lang="en-CA" sz="2800" dirty="0" smtClean="0">
                <a:latin typeface="Tw Cen MT Condensed Extra Bold" pitchFamily="34" charset="0"/>
              </a:rPr>
              <a:t>In </a:t>
            </a:r>
            <a:r>
              <a:rPr lang="en-CA" sz="2800" dirty="0">
                <a:latin typeface="Tw Cen MT Condensed Extra Bold" pitchFamily="34" charset="0"/>
              </a:rPr>
              <a:t>October 1944, Auschwitz inmates revolted, but failed  to achieve their goal:  the destruction of the ovens &amp; gas </a:t>
            </a:r>
            <a:r>
              <a:rPr lang="en-CA" sz="2800" dirty="0" smtClean="0">
                <a:latin typeface="Tw Cen MT Condensed Extra Bold" pitchFamily="34" charset="0"/>
              </a:rPr>
              <a:t>chambers</a:t>
            </a:r>
            <a:endParaRPr lang="en-CA" sz="2800" dirty="0">
              <a:latin typeface="Tw Cen MT Condensed Extra Bold" pitchFamily="34" charset="0"/>
            </a:endParaRPr>
          </a:p>
          <a:p>
            <a:pPr eaLnBrk="1" hangingPunct="1"/>
            <a:endParaRPr lang="en-CA" dirty="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86018" name="Title 1"/>
          <p:cNvSpPr>
            <a:spLocks noGrp="1"/>
          </p:cNvSpPr>
          <p:nvPr>
            <p:ph type="title"/>
          </p:nvPr>
        </p:nvSpPr>
        <p:spPr>
          <a:xfrm>
            <a:off x="467544" y="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There were some heroes.</a:t>
            </a:r>
          </a:p>
        </p:txBody>
      </p:sp>
      <p:pic>
        <p:nvPicPr>
          <p:cNvPr id="86019" name="Content Placeholder 3" descr="schindl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5536" y="1052736"/>
            <a:ext cx="4071938" cy="5434012"/>
          </a:xfrm>
          <a:ln w="38100">
            <a:solidFill>
              <a:schemeClr val="bg1"/>
            </a:solidFill>
          </a:ln>
        </p:spPr>
      </p:pic>
      <p:sp>
        <p:nvSpPr>
          <p:cNvPr id="86020" name="TextBox 4"/>
          <p:cNvSpPr txBox="1">
            <a:spLocks noChangeArrowheads="1"/>
          </p:cNvSpPr>
          <p:nvPr/>
        </p:nvSpPr>
        <p:spPr bwMode="auto">
          <a:xfrm>
            <a:off x="4929188" y="1357313"/>
            <a:ext cx="3929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latin typeface="Tw Cen MT Condensed Extra Bold" pitchFamily="34" charset="0"/>
              </a:rPr>
              <a:t>Oscar Schindler  (1908-1974) A German businessman who first </a:t>
            </a:r>
            <a:r>
              <a:rPr lang="en-CA" sz="2800" dirty="0" smtClean="0">
                <a:latin typeface="Tw Cen MT Condensed Extra Bold" pitchFamily="34" charset="0"/>
              </a:rPr>
              <a:t>profited </a:t>
            </a:r>
            <a:r>
              <a:rPr lang="en-CA" sz="2800" dirty="0">
                <a:latin typeface="Tw Cen MT Condensed Extra Bold" pitchFamily="34" charset="0"/>
              </a:rPr>
              <a:t>from the war but who later saved over 1,300 Jews from the gas chambers by declaring them essential workers – regardless of age or capacity to work.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86018" name="Title 1"/>
          <p:cNvSpPr>
            <a:spLocks noGrp="1"/>
          </p:cNvSpPr>
          <p:nvPr>
            <p:ph type="title"/>
          </p:nvPr>
        </p:nvSpPr>
        <p:spPr>
          <a:xfrm>
            <a:off x="467544" y="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There were some heroes.</a:t>
            </a:r>
          </a:p>
        </p:txBody>
      </p:sp>
      <p:sp>
        <p:nvSpPr>
          <p:cNvPr id="86020" name="TextBox 4"/>
          <p:cNvSpPr txBox="1">
            <a:spLocks noChangeArrowheads="1"/>
          </p:cNvSpPr>
          <p:nvPr/>
        </p:nvSpPr>
        <p:spPr bwMode="auto">
          <a:xfrm>
            <a:off x="4929188" y="1357313"/>
            <a:ext cx="39290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w Cen MT Condensed Extra Bold" pitchFamily="34" charset="0"/>
              </a:rPr>
              <a:t>Sir Nicholas George Winton, </a:t>
            </a:r>
            <a:r>
              <a:rPr lang="en-US" sz="2800" dirty="0" smtClean="0">
                <a:latin typeface="Tw Cen MT Condensed Extra Bold" pitchFamily="34" charset="0"/>
              </a:rPr>
              <a:t>is </a:t>
            </a:r>
            <a:r>
              <a:rPr lang="en-US" sz="2800" dirty="0">
                <a:latin typeface="Tw Cen MT Condensed Extra Bold" pitchFamily="34" charset="0"/>
              </a:rPr>
              <a:t>a British humanitarian who organized the rescue of 669 mostly Jewish children from German-occupied Czechoslovakia on the eve of the Second World War, in an operation later known as the Czech </a:t>
            </a:r>
            <a:r>
              <a:rPr lang="en-US" sz="2800" dirty="0" err="1" smtClean="0">
                <a:latin typeface="Tw Cen MT Condensed Extra Bold" pitchFamily="34" charset="0"/>
              </a:rPr>
              <a:t>Kindertransport</a:t>
            </a:r>
            <a:r>
              <a:rPr lang="en-CA" sz="2800" dirty="0" smtClean="0">
                <a:latin typeface="Tw Cen MT Condensed Extra Bold" pitchFamily="34" charset="0"/>
              </a:rPr>
              <a:t>  </a:t>
            </a:r>
            <a:endParaRPr lang="en-CA" sz="2800" dirty="0">
              <a:latin typeface="Tw Cen MT Condensed Extra Bold" pitchFamily="34" charset="0"/>
            </a:endParaRPr>
          </a:p>
        </p:txBody>
      </p:sp>
      <p:pic>
        <p:nvPicPr>
          <p:cNvPr id="50178" name="Picture 2" descr="http://www.nicholaswinton.eu/wp-content/uploads/2013/01/winton_prazsky_hrad.jpg"/>
          <p:cNvPicPr>
            <a:picLocks noChangeAspect="1" noChangeArrowheads="1"/>
          </p:cNvPicPr>
          <p:nvPr/>
        </p:nvPicPr>
        <p:blipFill rotWithShape="1">
          <a:blip r:embed="rId3">
            <a:extLst>
              <a:ext uri="{28A0092B-C50C-407E-A947-70E740481C1C}">
                <a14:useLocalDpi xmlns:a14="http://schemas.microsoft.com/office/drawing/2010/main" val="0"/>
              </a:ext>
            </a:extLst>
          </a:blip>
          <a:srcRect l="16275"/>
          <a:stretch/>
        </p:blipFill>
        <p:spPr bwMode="auto">
          <a:xfrm>
            <a:off x="467544" y="1052736"/>
            <a:ext cx="4252943" cy="377289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50180" name="Picture 4" descr="http://www.nicholaswinton.eu/wp-content/uploads/2013/02/winton_a_dite.jpg"/>
          <p:cNvPicPr>
            <a:picLocks noChangeAspect="1" noChangeArrowheads="1"/>
          </p:cNvPicPr>
          <p:nvPr/>
        </p:nvPicPr>
        <p:blipFill rotWithShape="1">
          <a:blip r:embed="rId4">
            <a:extLst>
              <a:ext uri="{28A0092B-C50C-407E-A947-70E740481C1C}">
                <a14:useLocalDpi xmlns:a14="http://schemas.microsoft.com/office/drawing/2010/main" val="0"/>
              </a:ext>
            </a:extLst>
          </a:blip>
          <a:srcRect l="7242" r="10387"/>
          <a:stretch/>
        </p:blipFill>
        <p:spPr bwMode="auto">
          <a:xfrm>
            <a:off x="251520" y="3757776"/>
            <a:ext cx="2952328" cy="2963511"/>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275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86018" name="Title 1"/>
          <p:cNvSpPr>
            <a:spLocks noGrp="1"/>
          </p:cNvSpPr>
          <p:nvPr>
            <p:ph type="title"/>
          </p:nvPr>
        </p:nvSpPr>
        <p:spPr>
          <a:xfrm>
            <a:off x="467544" y="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There were some heroes.</a:t>
            </a:r>
          </a:p>
        </p:txBody>
      </p:sp>
      <p:pic>
        <p:nvPicPr>
          <p:cNvPr id="48130" name="Picture 2" descr="http://www.amightygirl.com/wp/wp-content/uploads/2013/10/irena-send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9"/>
            <a:ext cx="6486650" cy="410445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48132" name="Picture 4" descr="http://bookhaven.stanford.edu/wp-content/uploads/2010/05/irena-sendl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284984"/>
            <a:ext cx="2448272" cy="324396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71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87043" name="Content Placeholder 3" descr="nuremberg trial defendent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88048" y="2492896"/>
            <a:ext cx="4933913" cy="3857054"/>
          </a:xfrm>
          <a:ln w="38100">
            <a:solidFill>
              <a:schemeClr val="bg1"/>
            </a:solidFill>
          </a:ln>
        </p:spPr>
      </p:pic>
      <p:pic>
        <p:nvPicPr>
          <p:cNvPr id="87044" name="Picture 4" descr="nuremberg_trial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55143"/>
            <a:ext cx="4791075" cy="39290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5" name="TextBox 5"/>
          <p:cNvSpPr txBox="1">
            <a:spLocks noChangeArrowheads="1"/>
          </p:cNvSpPr>
          <p:nvPr/>
        </p:nvSpPr>
        <p:spPr bwMode="auto">
          <a:xfrm>
            <a:off x="1571625" y="1223158"/>
            <a:ext cx="6143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800" dirty="0">
                <a:latin typeface="Tw Cen MT Condensed Extra Bold" pitchFamily="34" charset="0"/>
              </a:rPr>
              <a:t>On November 22, 1945, the Nuremberg War Crimes Tribunal began.</a:t>
            </a:r>
          </a:p>
        </p:txBody>
      </p:sp>
      <p:sp>
        <p:nvSpPr>
          <p:cNvPr id="7" name="Title 1"/>
          <p:cNvSpPr>
            <a:spLocks noGrp="1"/>
          </p:cNvSpPr>
          <p:nvPr>
            <p:ph type="title"/>
          </p:nvPr>
        </p:nvSpPr>
        <p:spPr>
          <a:xfrm>
            <a:off x="467544" y="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There was some justice.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88067" name="Content Placeholder 3" descr="Stanislaw%20Smajzn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9512" y="1681684"/>
            <a:ext cx="3532641" cy="4941168"/>
          </a:xfrm>
          <a:ln w="38100">
            <a:solidFill>
              <a:schemeClr val="bg1"/>
            </a:solidFill>
          </a:ln>
        </p:spPr>
      </p:pic>
      <p:pic>
        <p:nvPicPr>
          <p:cNvPr id="88068" name="Picture 4" descr="thomas_blat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3552" y="1646238"/>
            <a:ext cx="4877993" cy="494116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8069" name="TextBox 5"/>
          <p:cNvSpPr txBox="1">
            <a:spLocks noChangeArrowheads="1"/>
          </p:cNvSpPr>
          <p:nvPr/>
        </p:nvSpPr>
        <p:spPr bwMode="auto">
          <a:xfrm>
            <a:off x="107504" y="1000125"/>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dirty="0">
                <a:latin typeface="Tw Cen MT Condensed Extra Bold" pitchFamily="34" charset="0"/>
              </a:rPr>
              <a:t>Stanislaw  “</a:t>
            </a:r>
            <a:r>
              <a:rPr lang="en-CA" dirty="0" err="1">
                <a:latin typeface="Tw Cen MT Condensed Extra Bold" pitchFamily="34" charset="0"/>
              </a:rPr>
              <a:t>Shlomo</a:t>
            </a:r>
            <a:r>
              <a:rPr lang="en-CA" dirty="0">
                <a:latin typeface="Tw Cen MT Condensed Extra Bold" pitchFamily="34" charset="0"/>
              </a:rPr>
              <a:t>” </a:t>
            </a:r>
            <a:r>
              <a:rPr lang="en-CA" dirty="0" err="1">
                <a:latin typeface="Tw Cen MT Condensed Extra Bold" pitchFamily="34" charset="0"/>
              </a:rPr>
              <a:t>Smajzner</a:t>
            </a:r>
            <a:r>
              <a:rPr lang="en-CA" dirty="0">
                <a:latin typeface="Tw Cen MT Condensed Extra Bold" pitchFamily="34" charset="0"/>
              </a:rPr>
              <a:t> – survivor of </a:t>
            </a:r>
            <a:r>
              <a:rPr lang="en-CA" dirty="0" err="1">
                <a:latin typeface="Tw Cen MT Condensed Extra Bold" pitchFamily="34" charset="0"/>
              </a:rPr>
              <a:t>Sobibor</a:t>
            </a:r>
            <a:r>
              <a:rPr lang="en-CA" dirty="0">
                <a:latin typeface="Tw Cen MT Condensed Extra Bold" pitchFamily="34" charset="0"/>
              </a:rPr>
              <a:t> escape</a:t>
            </a:r>
          </a:p>
        </p:txBody>
      </p:sp>
      <p:sp>
        <p:nvSpPr>
          <p:cNvPr id="88070" name="TextBox 6"/>
          <p:cNvSpPr txBox="1">
            <a:spLocks noChangeArrowheads="1"/>
          </p:cNvSpPr>
          <p:nvPr/>
        </p:nvSpPr>
        <p:spPr bwMode="auto">
          <a:xfrm>
            <a:off x="4297027" y="1123126"/>
            <a:ext cx="42710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sz="2000" dirty="0">
                <a:latin typeface="Tw Cen MT Condensed Extra Bold" pitchFamily="34" charset="0"/>
              </a:rPr>
              <a:t>Thomas Blatt – survivor of </a:t>
            </a:r>
            <a:r>
              <a:rPr lang="en-CA" sz="2000" dirty="0" err="1">
                <a:latin typeface="Tw Cen MT Condensed Extra Bold" pitchFamily="34" charset="0"/>
              </a:rPr>
              <a:t>Sobibor</a:t>
            </a:r>
            <a:r>
              <a:rPr lang="en-CA" sz="2000" dirty="0">
                <a:latin typeface="Tw Cen MT Condensed Extra Bold" pitchFamily="34" charset="0"/>
              </a:rPr>
              <a:t> escape</a:t>
            </a:r>
          </a:p>
        </p:txBody>
      </p:sp>
      <p:sp>
        <p:nvSpPr>
          <p:cNvPr id="8" name="Title 1"/>
          <p:cNvSpPr>
            <a:spLocks noGrp="1"/>
          </p:cNvSpPr>
          <p:nvPr>
            <p:ph type="title"/>
          </p:nvPr>
        </p:nvSpPr>
        <p:spPr>
          <a:xfrm>
            <a:off x="467544" y="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There were some survivors.</a:t>
            </a:r>
          </a:p>
        </p:txBody>
      </p:sp>
      <p:pic>
        <p:nvPicPr>
          <p:cNvPr id="52226" name="Picture 2" descr="A:P Holocaust Surviv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667" y="1853543"/>
            <a:ext cx="8049401" cy="4526558"/>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89091" name="Content Placeholder 3" descr="forsaken humanity painting by Gide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3648" y="1268760"/>
            <a:ext cx="6429375" cy="5337175"/>
          </a:xfrm>
          <a:ln w="28575">
            <a:solidFill>
              <a:schemeClr val="bg1"/>
            </a:solidFill>
          </a:ln>
        </p:spPr>
      </p:pic>
      <p:sp>
        <p:nvSpPr>
          <p:cNvPr id="5" name="Title 1"/>
          <p:cNvSpPr>
            <a:spLocks noGrp="1"/>
          </p:cNvSpPr>
          <p:nvPr>
            <p:ph type="title"/>
          </p:nvPr>
        </p:nvSpPr>
        <p:spPr>
          <a:xfrm>
            <a:off x="467544" y="0"/>
            <a:ext cx="8229600" cy="1143000"/>
          </a:xfrm>
        </p:spPr>
        <p:txBody>
          <a:bodyPr/>
          <a:lstStyle/>
          <a:p>
            <a:pPr eaLnBrk="1" hangingPunct="1"/>
            <a:r>
              <a:rPr lang="en-CA" dirty="0" smtClean="0">
                <a:effectLst>
                  <a:outerShdw blurRad="50800" dist="50800" dir="5400000" algn="ctr" rotWithShape="0">
                    <a:schemeClr val="bg1"/>
                  </a:outerShdw>
                </a:effectLst>
                <a:latin typeface="Berlin Sans FB Demi" pitchFamily="34" charset="0"/>
              </a:rPr>
              <a:t>Did “your” person survive?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CA" smtClean="0"/>
              <a:t>Works Cited</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r>
              <a:rPr lang="en-CA" dirty="0" err="1" smtClean="0"/>
              <a:t>Chartock</a:t>
            </a:r>
            <a:r>
              <a:rPr lang="en-CA" dirty="0" smtClean="0"/>
              <a:t>, Roselle and Jack Spencer.  The Holocaust Years:  Society on Trial. New York:  Bantam Books, 1978.</a:t>
            </a:r>
          </a:p>
          <a:p>
            <a:pPr eaLnBrk="1" fontAlgn="auto" hangingPunct="1">
              <a:spcAft>
                <a:spcPts val="0"/>
              </a:spcAft>
              <a:buFont typeface="Arial" pitchFamily="34" charset="0"/>
              <a:buNone/>
              <a:defRPr/>
            </a:pPr>
            <a:endParaRPr lang="en-CA" dirty="0" smtClean="0"/>
          </a:p>
          <a:p>
            <a:pPr eaLnBrk="1" fontAlgn="auto" hangingPunct="1">
              <a:spcAft>
                <a:spcPts val="0"/>
              </a:spcAft>
              <a:buFont typeface="Arial" pitchFamily="34" charset="0"/>
              <a:buNone/>
              <a:defRPr/>
            </a:pPr>
            <a:r>
              <a:rPr lang="en-CA" dirty="0" smtClean="0"/>
              <a:t>Harran, Marilyn, et. al. </a:t>
            </a:r>
            <a:r>
              <a:rPr lang="en-CA" i="1" dirty="0" smtClean="0"/>
              <a:t>The Holocaust Chronicle:  A History in Words and Pictures</a:t>
            </a:r>
            <a:r>
              <a:rPr lang="en-CA" dirty="0" smtClean="0"/>
              <a:t>.  Lincolnwood: Publications International, Ltd., 2000.</a:t>
            </a:r>
          </a:p>
          <a:p>
            <a:pPr eaLnBrk="1" fontAlgn="auto" hangingPunct="1">
              <a:spcAft>
                <a:spcPts val="0"/>
              </a:spcAft>
              <a:buFont typeface="Arial" pitchFamily="34" charset="0"/>
              <a:buNone/>
              <a:defRPr/>
            </a:pPr>
            <a:endParaRPr lang="en-CA" dirty="0"/>
          </a:p>
          <a:p>
            <a:pPr eaLnBrk="1" fontAlgn="auto" hangingPunct="1">
              <a:spcAft>
                <a:spcPts val="0"/>
              </a:spcAft>
              <a:buFont typeface="Arial" pitchFamily="34" charset="0"/>
              <a:buNone/>
              <a:defRPr/>
            </a:pPr>
            <a:r>
              <a:rPr lang="en-CA" dirty="0" smtClean="0"/>
              <a:t>Schumacher, Julie A. Voices of the Holocaust.  Logan:  Perfection Learning Corporation, 2000.</a:t>
            </a:r>
          </a:p>
          <a:p>
            <a:pPr eaLnBrk="1" fontAlgn="auto" hangingPunct="1">
              <a:spcAft>
                <a:spcPts val="0"/>
              </a:spcAft>
              <a:buFont typeface="Arial" pitchFamily="34" charset="0"/>
              <a:buNone/>
              <a:defRPr/>
            </a:pPr>
            <a:endParaRPr lang="en-CA" dirty="0"/>
          </a:p>
          <a:p>
            <a:pPr eaLnBrk="1" fontAlgn="auto" hangingPunct="1">
              <a:spcAft>
                <a:spcPts val="0"/>
              </a:spcAft>
              <a:buFont typeface="Arial" pitchFamily="34" charset="0"/>
              <a:buNone/>
              <a:defRPr/>
            </a:pP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1266" name="Content Placeholder 3" descr="martin-niemoll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884738" cy="6858000"/>
          </a:xfrm>
          <a:ln w="38100">
            <a:solidFill>
              <a:srgbClr val="FF0000"/>
            </a:solidFill>
          </a:ln>
        </p:spPr>
      </p:pic>
      <p:sp>
        <p:nvSpPr>
          <p:cNvPr id="6" name="TextBox 5"/>
          <p:cNvSpPr txBox="1"/>
          <p:nvPr/>
        </p:nvSpPr>
        <p:spPr>
          <a:xfrm>
            <a:off x="5003800" y="44450"/>
            <a:ext cx="4000500" cy="7048083"/>
          </a:xfrm>
          <a:prstGeom prst="rect">
            <a:avLst/>
          </a:prstGeom>
          <a:noFill/>
        </p:spPr>
        <p:txBody>
          <a:bodyPr>
            <a:spAutoFit/>
          </a:bodyPr>
          <a:lstStyle/>
          <a:p>
            <a:pPr fontAlgn="auto">
              <a:spcBef>
                <a:spcPts val="0"/>
              </a:spcBef>
              <a:spcAft>
                <a:spcPts val="0"/>
              </a:spcAft>
              <a:defRPr/>
            </a:pPr>
            <a:r>
              <a:rPr lang="en-CA" sz="2200" b="1" i="1" dirty="0" smtClean="0">
                <a:latin typeface="+mn-lt"/>
                <a:cs typeface="+mn-cs"/>
              </a:rPr>
              <a:t>First they </a:t>
            </a:r>
            <a:r>
              <a:rPr lang="en-CA" sz="2200" b="1" i="1" dirty="0">
                <a:latin typeface="+mn-lt"/>
                <a:cs typeface="+mn-cs"/>
              </a:rPr>
              <a:t>came for the Communists, </a:t>
            </a:r>
          </a:p>
          <a:p>
            <a:pPr fontAlgn="auto">
              <a:spcBef>
                <a:spcPts val="0"/>
              </a:spcBef>
              <a:spcAft>
                <a:spcPts val="0"/>
              </a:spcAft>
              <a:defRPr/>
            </a:pPr>
            <a:r>
              <a:rPr lang="en-CA" sz="2200" b="1" i="1" dirty="0">
                <a:latin typeface="+mn-lt"/>
                <a:cs typeface="+mn-cs"/>
              </a:rPr>
              <a:t>and I didn't object </a:t>
            </a:r>
          </a:p>
          <a:p>
            <a:pPr fontAlgn="auto">
              <a:spcBef>
                <a:spcPts val="0"/>
              </a:spcBef>
              <a:spcAft>
                <a:spcPts val="0"/>
              </a:spcAft>
              <a:defRPr/>
            </a:pPr>
            <a:r>
              <a:rPr lang="en-CA" sz="2200" b="1" i="1" dirty="0">
                <a:latin typeface="+mn-lt"/>
                <a:cs typeface="+mn-cs"/>
              </a:rPr>
              <a:t>- For I wasn't a Communist; </a:t>
            </a:r>
          </a:p>
          <a:p>
            <a:pPr fontAlgn="auto">
              <a:spcBef>
                <a:spcPts val="0"/>
              </a:spcBef>
              <a:spcAft>
                <a:spcPts val="0"/>
              </a:spcAft>
              <a:defRPr/>
            </a:pPr>
            <a:r>
              <a:rPr lang="en-CA" sz="2200" b="1" i="1" dirty="0" smtClean="0">
                <a:latin typeface="+mn-lt"/>
                <a:cs typeface="+mn-cs"/>
              </a:rPr>
              <a:t>Then they </a:t>
            </a:r>
            <a:r>
              <a:rPr lang="en-CA" sz="2200" b="1" i="1" dirty="0">
                <a:latin typeface="+mn-lt"/>
                <a:cs typeface="+mn-cs"/>
              </a:rPr>
              <a:t>came for the Socialists, </a:t>
            </a:r>
          </a:p>
          <a:p>
            <a:pPr fontAlgn="auto">
              <a:spcBef>
                <a:spcPts val="0"/>
              </a:spcBef>
              <a:spcAft>
                <a:spcPts val="0"/>
              </a:spcAft>
              <a:defRPr/>
            </a:pPr>
            <a:r>
              <a:rPr lang="en-CA" sz="2200" b="1" i="1" dirty="0">
                <a:latin typeface="+mn-lt"/>
                <a:cs typeface="+mn-cs"/>
              </a:rPr>
              <a:t>and I didn't object </a:t>
            </a:r>
          </a:p>
          <a:p>
            <a:pPr fontAlgn="auto">
              <a:spcBef>
                <a:spcPts val="0"/>
              </a:spcBef>
              <a:spcAft>
                <a:spcPts val="0"/>
              </a:spcAft>
              <a:defRPr/>
            </a:pPr>
            <a:r>
              <a:rPr lang="en-CA" sz="2200" b="1" i="1" dirty="0">
                <a:latin typeface="+mn-lt"/>
                <a:cs typeface="+mn-cs"/>
              </a:rPr>
              <a:t>- For I wasn't a Socialist; </a:t>
            </a:r>
          </a:p>
          <a:p>
            <a:pPr fontAlgn="auto">
              <a:spcBef>
                <a:spcPts val="0"/>
              </a:spcBef>
              <a:spcAft>
                <a:spcPts val="0"/>
              </a:spcAft>
              <a:defRPr/>
            </a:pPr>
            <a:r>
              <a:rPr lang="en-CA" sz="2200" b="1" i="1" dirty="0" smtClean="0">
                <a:latin typeface="+mn-lt"/>
                <a:cs typeface="+mn-cs"/>
              </a:rPr>
              <a:t>Then they </a:t>
            </a:r>
            <a:r>
              <a:rPr lang="en-CA" sz="2200" b="1" i="1" dirty="0">
                <a:latin typeface="+mn-lt"/>
                <a:cs typeface="+mn-cs"/>
              </a:rPr>
              <a:t>came for the labour leaders, </a:t>
            </a:r>
          </a:p>
          <a:p>
            <a:pPr fontAlgn="auto">
              <a:spcBef>
                <a:spcPts val="0"/>
              </a:spcBef>
              <a:spcAft>
                <a:spcPts val="0"/>
              </a:spcAft>
              <a:defRPr/>
            </a:pPr>
            <a:r>
              <a:rPr lang="en-CA" sz="2200" b="1" i="1" dirty="0">
                <a:latin typeface="+mn-lt"/>
                <a:cs typeface="+mn-cs"/>
              </a:rPr>
              <a:t>and I didn't object </a:t>
            </a:r>
          </a:p>
          <a:p>
            <a:pPr fontAlgn="auto">
              <a:spcBef>
                <a:spcPts val="0"/>
              </a:spcBef>
              <a:spcAft>
                <a:spcPts val="0"/>
              </a:spcAft>
              <a:defRPr/>
            </a:pPr>
            <a:r>
              <a:rPr lang="en-CA" sz="2200" b="1" i="1" dirty="0">
                <a:latin typeface="+mn-lt"/>
                <a:cs typeface="+mn-cs"/>
              </a:rPr>
              <a:t>- For I wasn't a labour leader; </a:t>
            </a:r>
          </a:p>
          <a:p>
            <a:pPr fontAlgn="auto">
              <a:spcBef>
                <a:spcPts val="0"/>
              </a:spcBef>
              <a:spcAft>
                <a:spcPts val="0"/>
              </a:spcAft>
              <a:defRPr/>
            </a:pPr>
            <a:r>
              <a:rPr lang="en-CA" sz="2200" b="1" i="1" dirty="0" smtClean="0">
                <a:latin typeface="+mn-lt"/>
                <a:cs typeface="+mn-cs"/>
              </a:rPr>
              <a:t>Then they </a:t>
            </a:r>
            <a:r>
              <a:rPr lang="en-CA" sz="2200" b="1" i="1" dirty="0">
                <a:latin typeface="+mn-lt"/>
                <a:cs typeface="+mn-cs"/>
              </a:rPr>
              <a:t>came for the Jews, </a:t>
            </a:r>
          </a:p>
          <a:p>
            <a:pPr fontAlgn="auto">
              <a:spcBef>
                <a:spcPts val="0"/>
              </a:spcBef>
              <a:spcAft>
                <a:spcPts val="0"/>
              </a:spcAft>
              <a:defRPr/>
            </a:pPr>
            <a:r>
              <a:rPr lang="en-CA" sz="2200" b="1" i="1" dirty="0">
                <a:latin typeface="+mn-lt"/>
                <a:cs typeface="+mn-cs"/>
              </a:rPr>
              <a:t>and I didn't object </a:t>
            </a:r>
          </a:p>
          <a:p>
            <a:pPr fontAlgn="auto">
              <a:spcBef>
                <a:spcPts val="0"/>
              </a:spcBef>
              <a:spcAft>
                <a:spcPts val="0"/>
              </a:spcAft>
              <a:defRPr/>
            </a:pPr>
            <a:r>
              <a:rPr lang="en-CA" sz="2200" b="1" i="1" dirty="0">
                <a:latin typeface="+mn-lt"/>
                <a:cs typeface="+mn-cs"/>
              </a:rPr>
              <a:t>- For I wasn't a Jew; </a:t>
            </a:r>
          </a:p>
          <a:p>
            <a:pPr fontAlgn="auto">
              <a:spcBef>
                <a:spcPts val="0"/>
              </a:spcBef>
              <a:spcAft>
                <a:spcPts val="0"/>
              </a:spcAft>
              <a:defRPr/>
            </a:pPr>
            <a:r>
              <a:rPr lang="en-CA" sz="2200" b="1" i="1" dirty="0">
                <a:solidFill>
                  <a:srgbClr val="FF0000"/>
                </a:solidFill>
                <a:latin typeface="+mn-lt"/>
                <a:cs typeface="+mn-cs"/>
              </a:rPr>
              <a:t>Then they came for me </a:t>
            </a:r>
          </a:p>
          <a:p>
            <a:pPr fontAlgn="auto">
              <a:spcBef>
                <a:spcPts val="0"/>
              </a:spcBef>
              <a:spcAft>
                <a:spcPts val="0"/>
              </a:spcAft>
              <a:buFontTx/>
              <a:buChar char="-"/>
              <a:defRPr/>
            </a:pPr>
            <a:r>
              <a:rPr lang="en-CA" sz="2200" b="1" i="1" dirty="0">
                <a:latin typeface="+mn-lt"/>
                <a:cs typeface="+mn-cs"/>
              </a:rPr>
              <a:t>And there was no one left </a:t>
            </a:r>
          </a:p>
          <a:p>
            <a:pPr fontAlgn="auto">
              <a:spcBef>
                <a:spcPts val="0"/>
              </a:spcBef>
              <a:spcAft>
                <a:spcPts val="0"/>
              </a:spcAft>
              <a:defRPr/>
            </a:pPr>
            <a:r>
              <a:rPr lang="en-CA" sz="2200" b="1" i="1" dirty="0">
                <a:latin typeface="+mn-lt"/>
                <a:cs typeface="+mn-cs"/>
              </a:rPr>
              <a:t>to object. </a:t>
            </a:r>
            <a:r>
              <a:rPr lang="en-CA" sz="2200" i="1" dirty="0">
                <a:latin typeface="+mn-lt"/>
                <a:cs typeface="+mn-cs"/>
              </a:rPr>
              <a:t/>
            </a:r>
            <a:br>
              <a:rPr lang="en-CA" sz="2200" i="1" dirty="0">
                <a:latin typeface="+mn-lt"/>
                <a:cs typeface="+mn-cs"/>
              </a:rPr>
            </a:br>
            <a:r>
              <a:rPr lang="en-CA" sz="1400" b="1" dirty="0" smtClean="0">
                <a:latin typeface="+mj-lt"/>
                <a:cs typeface="+mn-cs"/>
              </a:rPr>
              <a:t>Martin </a:t>
            </a:r>
            <a:r>
              <a:rPr lang="en-CA" sz="1400" b="1" dirty="0" err="1">
                <a:latin typeface="+mj-lt"/>
                <a:cs typeface="+mn-cs"/>
              </a:rPr>
              <a:t>Niemoller</a:t>
            </a:r>
            <a:r>
              <a:rPr lang="en-CA" sz="1400" b="1" dirty="0">
                <a:latin typeface="+mj-lt"/>
                <a:cs typeface="+mn-cs"/>
              </a:rPr>
              <a:t>,  (1892-1984 )</a:t>
            </a:r>
          </a:p>
          <a:p>
            <a:pPr fontAlgn="auto">
              <a:spcBef>
                <a:spcPts val="0"/>
              </a:spcBef>
              <a:spcAft>
                <a:spcPts val="0"/>
              </a:spcAft>
              <a:defRPr/>
            </a:pPr>
            <a:r>
              <a:rPr lang="en-CA" sz="1400" b="1" dirty="0">
                <a:latin typeface="+mj-lt"/>
                <a:cs typeface="+mn-cs"/>
              </a:rPr>
              <a:t>German Protestant Pastor, </a:t>
            </a:r>
            <a:br>
              <a:rPr lang="en-CA" sz="1400" b="1" dirty="0">
                <a:latin typeface="+mj-lt"/>
                <a:cs typeface="+mn-cs"/>
              </a:rPr>
            </a:br>
            <a:r>
              <a:rPr lang="en-CA" sz="1400" b="1" dirty="0">
                <a:latin typeface="+mj-lt"/>
                <a:cs typeface="+mn-cs"/>
              </a:rPr>
              <a:t>&amp; Nazi Political Prisoner from 1937 to 1945</a:t>
            </a:r>
            <a:br>
              <a:rPr lang="en-CA" sz="1400" b="1" dirty="0">
                <a:latin typeface="+mj-lt"/>
                <a:cs typeface="+mn-cs"/>
              </a:rPr>
            </a:br>
            <a:endParaRPr lang="en-CA" sz="1400" dirty="0">
              <a:latin typeface="+mn-lt"/>
              <a:cs typeface="+mn-cs"/>
            </a:endParaRPr>
          </a:p>
        </p:txBody>
      </p:sp>
    </p:spTree>
    <p:extLst>
      <p:ext uri="{BB962C8B-B14F-4D97-AF65-F5344CB8AC3E}">
        <p14:creationId xmlns:p14="http://schemas.microsoft.com/office/powerpoint/2010/main" val="3036894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CA"/>
          </a:p>
        </p:txBody>
      </p:sp>
      <p:pic>
        <p:nvPicPr>
          <p:cNvPr id="14339" name="Content Placeholder 3" descr="Nazi%20Concentration%20Camp14.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34925"/>
            <a:ext cx="9144000" cy="6823075"/>
          </a:xfr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tion to The Holocau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Introduction to The Holocau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ntroduction to The Holocau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 to The Holocaust</Template>
  <TotalTime>1629</TotalTime>
  <Words>2751</Words>
  <Application>Microsoft Office PowerPoint</Application>
  <PresentationFormat>On-screen Show (4:3)</PresentationFormat>
  <Paragraphs>355</Paragraphs>
  <Slides>78</Slides>
  <Notes>78</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78</vt:i4>
      </vt:variant>
    </vt:vector>
  </HeadingPairs>
  <TitlesOfParts>
    <vt:vector size="83" baseType="lpstr">
      <vt:lpstr>Introduction to The Holocaust</vt:lpstr>
      <vt:lpstr>Apex</vt:lpstr>
      <vt:lpstr>1_Introduction to The Holocaust</vt:lpstr>
      <vt:lpstr>2_Introduction to The Holocaust</vt:lpstr>
      <vt:lpstr>Chart</vt:lpstr>
      <vt:lpstr>PowerPoint Presentation</vt:lpstr>
      <vt:lpstr>PowerPoint Presentation</vt:lpstr>
      <vt:lpstr>PowerPoint Presentation</vt:lpstr>
      <vt:lpstr>PowerPoint Presentation</vt:lpstr>
      <vt:lpstr>Genocide was NOT the first step!</vt:lpstr>
      <vt:lpstr>PowerPoint Presentation</vt:lpstr>
      <vt:lpstr>PowerPoint Presentation</vt:lpstr>
      <vt:lpstr>PowerPoint Presentation</vt:lpstr>
      <vt:lpstr>PowerPoint Presentation</vt:lpstr>
      <vt:lpstr>Three Steps to Genocide of Jewish People</vt:lpstr>
      <vt:lpstr>PowerPoint Presentation</vt:lpstr>
      <vt:lpstr>PowerPoint Presentation</vt:lpstr>
      <vt:lpstr>PowerPoint Presentation</vt:lpstr>
      <vt:lpstr>PowerPoint Presentation</vt:lpstr>
      <vt:lpstr>PowerPoint Presentation</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 You cannot live among us as Jews. </vt:lpstr>
      <vt:lpstr>PowerPoint Presentation</vt:lpstr>
      <vt:lpstr>You cannot live among us.</vt:lpstr>
      <vt:lpstr> You cannot live among us. </vt:lpstr>
      <vt:lpstr>You cannot live among us.</vt:lpstr>
      <vt:lpstr>You cannot live among us.</vt:lpstr>
      <vt:lpstr>Nazi  ghettos were a preliminary step in the annihilation of the Jews. Ghettos became transition areas, used as collection points for deportation to concentration &amp; death camps.</vt:lpstr>
      <vt:lpstr>You cannot live among us.</vt:lpstr>
      <vt:lpstr>You cannot live among us.</vt:lpstr>
      <vt:lpstr>You cannot live among us.</vt:lpstr>
      <vt:lpstr>You cannot live among us.</vt:lpstr>
      <vt:lpstr>You cannot live among us.</vt:lpstr>
      <vt:lpstr>You cannot live among us</vt:lpstr>
      <vt:lpstr>You cannot live among us.</vt:lpstr>
      <vt:lpstr>You cannot live among us.</vt:lpstr>
      <vt:lpstr>PowerPoint Presentation</vt:lpstr>
      <vt:lpstr>You cannot live.</vt:lpstr>
      <vt:lpstr>Step #3:  You Cannot Live</vt:lpstr>
      <vt:lpstr>You cannot live.</vt:lpstr>
      <vt:lpstr>You cannot live.</vt:lpstr>
      <vt:lpstr>You cannot live.</vt:lpstr>
      <vt:lpstr>You cannot live.</vt:lpstr>
      <vt:lpstr>You cannot live.</vt:lpstr>
      <vt:lpstr>You cannot live.</vt:lpstr>
      <vt:lpstr>You cannot live.</vt:lpstr>
      <vt:lpstr>You cannot live.</vt:lpstr>
      <vt:lpstr>You cannot live.</vt:lpstr>
      <vt:lpstr>Once selected, you began the  process of extermination  Your luggage would be left for collection later   </vt:lpstr>
      <vt:lpstr>First you removed your valuables   </vt:lpstr>
      <vt:lpstr>Then you removed your shoes and clothes   </vt:lpstr>
      <vt:lpstr>Then they removed your hair  </vt:lpstr>
      <vt:lpstr>Finally… </vt:lpstr>
      <vt:lpstr>After… </vt:lpstr>
      <vt:lpstr>Major Death Factories</vt:lpstr>
      <vt:lpstr>PowerPoint Presentation</vt:lpstr>
      <vt:lpstr>PowerPoint Presentation</vt:lpstr>
      <vt:lpstr>PowerPoint Presentation</vt:lpstr>
      <vt:lpstr>PowerPoint Presentation</vt:lpstr>
      <vt:lpstr>PowerPoint Presentation</vt:lpstr>
      <vt:lpstr>PowerPoint Presentation</vt:lpstr>
      <vt:lpstr>European Jewish Population in 1933 was 9,508,340</vt:lpstr>
      <vt:lpstr>Estimated Jewish Survivors of Holocaust:  3,546,211</vt:lpstr>
      <vt:lpstr>PowerPoint Presentation</vt:lpstr>
      <vt:lpstr>There were some revolts.</vt:lpstr>
      <vt:lpstr>There were some heroes.</vt:lpstr>
      <vt:lpstr>There were some heroes.</vt:lpstr>
      <vt:lpstr>There were some heroes.</vt:lpstr>
      <vt:lpstr>There was some justice.</vt:lpstr>
      <vt:lpstr>There were some survivors.</vt:lpstr>
      <vt:lpstr>Did “your” person survive?</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Holocaust</dc:title>
  <dc:creator>Laura</dc:creator>
  <cp:lastModifiedBy>Windows User</cp:lastModifiedBy>
  <cp:revision>144</cp:revision>
  <cp:lastPrinted>2014-05-01T17:03:34Z</cp:lastPrinted>
  <dcterms:created xsi:type="dcterms:W3CDTF">2009-11-12T11:38:50Z</dcterms:created>
  <dcterms:modified xsi:type="dcterms:W3CDTF">2014-05-01T19:17:09Z</dcterms:modified>
</cp:coreProperties>
</file>