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0"/>
  </p:notesMasterIdLst>
  <p:handoutMasterIdLst>
    <p:handoutMasterId r:id="rId41"/>
  </p:handoutMasterIdLst>
  <p:sldIdLst>
    <p:sldId id="256" r:id="rId3"/>
    <p:sldId id="324" r:id="rId4"/>
    <p:sldId id="280" r:id="rId5"/>
    <p:sldId id="333" r:id="rId6"/>
    <p:sldId id="281" r:id="rId7"/>
    <p:sldId id="325" r:id="rId8"/>
    <p:sldId id="278" r:id="rId9"/>
    <p:sldId id="279" r:id="rId10"/>
    <p:sldId id="326" r:id="rId11"/>
    <p:sldId id="259" r:id="rId12"/>
    <p:sldId id="283" r:id="rId13"/>
    <p:sldId id="290" r:id="rId14"/>
    <p:sldId id="336" r:id="rId15"/>
    <p:sldId id="337" r:id="rId16"/>
    <p:sldId id="334" r:id="rId17"/>
    <p:sldId id="327" r:id="rId18"/>
    <p:sldId id="275" r:id="rId19"/>
    <p:sldId id="322" r:id="rId20"/>
    <p:sldId id="282" r:id="rId21"/>
    <p:sldId id="323" r:id="rId22"/>
    <p:sldId id="307" r:id="rId23"/>
    <p:sldId id="285" r:id="rId24"/>
    <p:sldId id="294" r:id="rId25"/>
    <p:sldId id="330" r:id="rId26"/>
    <p:sldId id="331" r:id="rId27"/>
    <p:sldId id="309" r:id="rId28"/>
    <p:sldId id="339" r:id="rId29"/>
    <p:sldId id="328" r:id="rId30"/>
    <p:sldId id="267" r:id="rId31"/>
    <p:sldId id="277" r:id="rId32"/>
    <p:sldId id="273" r:id="rId33"/>
    <p:sldId id="338" r:id="rId34"/>
    <p:sldId id="319" r:id="rId35"/>
    <p:sldId id="268" r:id="rId36"/>
    <p:sldId id="289" r:id="rId37"/>
    <p:sldId id="288" r:id="rId38"/>
    <p:sldId id="329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6600"/>
    <a:srgbClr val="FFFF00"/>
    <a:srgbClr val="FFCC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5" autoAdjust="0"/>
    <p:restoredTop sz="94660"/>
  </p:normalViewPr>
  <p:slideViewPr>
    <p:cSldViewPr>
      <p:cViewPr varScale="1">
        <p:scale>
          <a:sx n="86" d="100"/>
          <a:sy n="86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39F141-5447-466A-949B-3C20C6B6B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9CD196-57BC-47A1-B9A9-53CF02F59F8E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47EB6E-41B5-457B-A681-9737D2A9D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5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Constitute less than 10% of Muslims worldwide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Concentrated in Iran, southern Iraq, Azerbaijan, and southern Lebanon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4A1191C4-89A7-4CEC-BE8B-2A8FDF502CA1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4486-BB0E-4DC9-A2B2-94243A53B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815F-2ACD-488C-9F99-F1A971566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DF5B-00AC-4D61-8959-096F2079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B9A7-599A-4B22-A46A-07AFCE4F7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4C1E-6C88-43A9-A1C6-1D2F92769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5A2A-0DD8-4CDE-AFF8-DE6E526D5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9F48-0783-4C4D-A61C-E3E6BDF2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ABCB-6B0B-4F76-9979-0C4A3D5D7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1243-AE48-4E76-9380-0E9F25809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48B4-5D50-4E39-B076-7236B346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98F0-EF00-4C1A-BAE7-653277DE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39AA-7FD7-435F-8900-B9785FD7B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60C4-176E-4333-9E3B-85D826D99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A82BA-92A6-4F60-9C8F-982ABCDD7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45567-1628-4319-AABA-ED6A8F73F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DE03-F577-4235-B1C7-CEC9167CE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A80A-C472-4434-9337-C18E719B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CA7A-EE0F-4793-B89C-816BC2AD8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C9E7-70A9-4A08-B5B3-80B0B2FE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457F-0BFD-4632-A66C-3C6D94BED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E094-29F2-4977-8731-19B3784B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443B-E94F-4064-AFCB-45D77979E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497789-D7B8-4C8D-9E17-8862D9C4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2D1E0D-DF2F-42DC-BC2A-324F9519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8/82/Mosque.Qibla.01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q7q_LcqbvKI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f/f6/Masjid_Nabawi._Medina,_Saudi_Arabia.jp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en/9/9c/MuslimDistribution2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kab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7391400" cy="47863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is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8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Islamic Civilization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Opposition to Islam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458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Wealthy merchants feared that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monotheistic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worship would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end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annual pilgrimage to Mecca</a:t>
            </a:r>
          </a:p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Why?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Feared that they would lose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profits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Opposition to Islam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Threatened, Muhammad fled to the city of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Medina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His departure is known as the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Hijrah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(AD 622)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Marks the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beginning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the Muslim calendar</a:t>
            </a:r>
          </a:p>
          <a:p>
            <a:pPr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Muhammad’s Return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Medina Muhammad gained many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followers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630 AD Muhammad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returned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Mecca &amp; reclaimed the city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Most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Meccans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converted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Islam at this 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4.bp.blogspot.com/_2EzEBbtDGmI/Ry0H3IWY9rI/AAAAAAAAAT8/M-gxxJlOLD8/s400/western_religious_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97" y="152400"/>
            <a:ext cx="5370503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" y="3581400"/>
            <a:ext cx="8915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Links to Judaism &amp; Christianity</a:t>
            </a:r>
          </a:p>
        </p:txBody>
      </p:sp>
    </p:spTree>
    <p:extLst>
      <p:ext uri="{BB962C8B-B14F-4D97-AF65-F5344CB8AC3E}">
        <p14:creationId xmlns:p14="http://schemas.microsoft.com/office/powerpoint/2010/main" val="88189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Links to Judaism &amp; Christianity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Allah is believed to be the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same God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that is worshipped in Christianity &amp; Judaism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(monotheistic!)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Muslims view Jesus as a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prophet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not the son of God</a:t>
            </a:r>
          </a:p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3 believed in heaven &amp; a day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judgment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&amp; trace their origins to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Abraham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57800"/>
            <a:ext cx="4495800" cy="146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3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4000" cy="4876800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Abraham’s </a:t>
            </a:r>
            <a:r>
              <a:rPr lang="en-US" sz="6000" b="1" dirty="0">
                <a:ln w="2857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Genealogy</a:t>
            </a:r>
            <a:endParaRPr lang="en-US" sz="6000" b="1" i="1" dirty="0">
              <a:ln w="28575">
                <a:solidFill>
                  <a:srgbClr val="00B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0244" name="Text Box 53"/>
          <p:cNvSpPr txBox="1">
            <a:spLocks noChangeArrowheads="1"/>
          </p:cNvSpPr>
          <p:nvPr/>
        </p:nvSpPr>
        <p:spPr bwMode="auto">
          <a:xfrm>
            <a:off x="4114800" y="1905000"/>
            <a:ext cx="22860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ABRAHAM</a:t>
            </a: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63246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63246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29718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29718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7391400" y="19050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SARAH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1447800" y="19050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Architect"/>
              </a:rPr>
              <a:t>HAGAR</a:t>
            </a: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69342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6172200" y="28194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Isaac</a:t>
            </a: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6934200" y="3276600"/>
            <a:ext cx="0" cy="5334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6172200" y="3810000"/>
            <a:ext cx="15240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6172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7696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934200" y="40386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Esau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5334000" y="40386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Jacob</a:t>
            </a: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4876800" y="48768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4876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5105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5334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5562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5791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6019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6248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>
            <a:off x="6934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7162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>
            <a:off x="7391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>
            <a:off x="6172200" y="4572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0" name="Text Box 82"/>
          <p:cNvSpPr txBox="1">
            <a:spLocks noChangeArrowheads="1"/>
          </p:cNvSpPr>
          <p:nvPr/>
        </p:nvSpPr>
        <p:spPr bwMode="auto">
          <a:xfrm>
            <a:off x="4648200" y="5195888"/>
            <a:ext cx="2971800" cy="5191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12 Tribes of Israel</a:t>
            </a: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>
            <a:off x="35814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2" name="Text Box 84"/>
          <p:cNvSpPr txBox="1">
            <a:spLocks noChangeArrowheads="1"/>
          </p:cNvSpPr>
          <p:nvPr/>
        </p:nvSpPr>
        <p:spPr bwMode="auto">
          <a:xfrm>
            <a:off x="2743200" y="28194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chitect"/>
              </a:rPr>
              <a:t>Ishmael</a:t>
            </a: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2438400" y="36576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2438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>
            <a:off x="2667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>
            <a:off x="2895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>
            <a:off x="3124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>
            <a:off x="3352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3581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>
            <a:off x="3810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4038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>
            <a:off x="4267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4495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4724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>
            <a:off x="4951413" y="3649663"/>
            <a:ext cx="1587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>
            <a:off x="3581400" y="33448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2209800" y="3962400"/>
            <a:ext cx="29718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chitect"/>
              </a:rPr>
              <a:t>12 Arabian Tribes</a:t>
            </a:r>
          </a:p>
        </p:txBody>
      </p:sp>
    </p:spTree>
    <p:extLst>
      <p:ext uri="{BB962C8B-B14F-4D97-AF65-F5344CB8AC3E}">
        <p14:creationId xmlns:p14="http://schemas.microsoft.com/office/powerpoint/2010/main" val="42116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3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30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3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30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30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30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30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30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30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30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3000"/>
                                        <p:tgtEl>
                                          <p:spTgt spid="4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30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30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3000"/>
                                        <p:tgtEl>
                                          <p:spTgt spid="4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3000"/>
                                        <p:tgtEl>
                                          <p:spTgt spid="4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3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30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3000"/>
                                        <p:tgtEl>
                                          <p:spTgt spid="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30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30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2" grpId="0" animBg="1"/>
      <p:bldP spid="43063" grpId="0" animBg="1"/>
      <p:bldP spid="43064" grpId="0" animBg="1"/>
      <p:bldP spid="43065" grpId="0" animBg="1"/>
      <p:bldP spid="43066" grpId="0"/>
      <p:bldP spid="43067" grpId="0"/>
      <p:bldP spid="43068" grpId="0" animBg="1"/>
      <p:bldP spid="43069" grpId="0"/>
      <p:bldP spid="43070" grpId="0" animBg="1"/>
      <p:bldP spid="43071" grpId="0" animBg="1"/>
      <p:bldP spid="43072" grpId="0" animBg="1"/>
      <p:bldP spid="43073" grpId="0" animBg="1"/>
      <p:bldP spid="43074" grpId="0"/>
      <p:bldP spid="43075" grpId="0"/>
      <p:bldP spid="43076" grpId="0" animBg="1"/>
      <p:bldP spid="43077" grpId="0" animBg="1"/>
      <p:bldP spid="43078" grpId="0" animBg="1"/>
      <p:bldP spid="43079" grpId="0" animBg="1"/>
      <p:bldP spid="43080" grpId="0" animBg="1"/>
      <p:bldP spid="43081" grpId="0" animBg="1"/>
      <p:bldP spid="43082" grpId="0" animBg="1"/>
      <p:bldP spid="43083" grpId="0" animBg="1"/>
      <p:bldP spid="43084" grpId="0" animBg="1"/>
      <p:bldP spid="43085" grpId="0" animBg="1"/>
      <p:bldP spid="43086" grpId="0" animBg="1"/>
      <p:bldP spid="43087" grpId="0" animBg="1"/>
      <p:bldP spid="43088" grpId="0" animBg="1"/>
      <p:bldP spid="43089" grpId="0" animBg="1"/>
      <p:bldP spid="43090" grpId="0"/>
      <p:bldP spid="43091" grpId="0" animBg="1"/>
      <p:bldP spid="43092" grpId="0"/>
      <p:bldP spid="43093" grpId="0" animBg="1"/>
      <p:bldP spid="43094" grpId="0" animBg="1"/>
      <p:bldP spid="43095" grpId="0" animBg="1"/>
      <p:bldP spid="43096" grpId="0" animBg="1"/>
      <p:bldP spid="43097" grpId="0" animBg="1"/>
      <p:bldP spid="43098" grpId="0" animBg="1"/>
      <p:bldP spid="43099" grpId="0" animBg="1"/>
      <p:bldP spid="43100" grpId="0" animBg="1"/>
      <p:bldP spid="43101" grpId="0" animBg="1"/>
      <p:bldP spid="43102" grpId="0" animBg="1"/>
      <p:bldP spid="43103" grpId="0" animBg="1"/>
      <p:bldP spid="43104" grpId="0" animBg="1"/>
      <p:bldP spid="43105" grpId="0" animBg="1"/>
      <p:bldP spid="43106" grpId="0" animBg="1"/>
      <p:bldP spid="43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Image:Mosque.Qibla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6096000" cy="45720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915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Beliefs, Practices and Values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63" y="-28184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Beliefs &amp; Practices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79" y="1066800"/>
            <a:ext cx="8610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Holy Book: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Quran (Koran): written in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Arabic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 believed to contain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God’s message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 revealed to Muhammad</a:t>
            </a:r>
          </a:p>
          <a:p>
            <a:pPr eaLnBrk="1" hangingPunct="1">
              <a:defRPr/>
            </a:pPr>
            <a:endParaRPr lang="en-US" sz="4400" b="1" dirty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91000" cy="259397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 descr="QU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4419600" cy="226377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096000" y="304800"/>
            <a:ext cx="2727325" cy="2708275"/>
          </a:xfrm>
          <a:prstGeom prst="rect">
            <a:avLst/>
          </a:prstGeom>
          <a:solidFill>
            <a:srgbClr val="CC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altLang="en-US" sz="4000" b="1" u="sng" dirty="0">
                <a:latin typeface="Tempus Sans ITC" panose="04020404030D07020202" pitchFamily="82" charset="0"/>
              </a:rPr>
              <a:t>Condemns: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</a:rPr>
              <a:t>Murder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Stealing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Lying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Adultery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5649913" cy="2616200"/>
          </a:xfrm>
          <a:prstGeom prst="rect">
            <a:avLst/>
          </a:prstGeom>
          <a:solidFill>
            <a:srgbClr val="CC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altLang="en-US" sz="3600" b="1" u="sng" dirty="0">
                <a:latin typeface="Tempus Sans ITC" panose="04020404030D07020202" pitchFamily="82" charset="0"/>
              </a:rPr>
              <a:t>Values:</a:t>
            </a:r>
            <a:r>
              <a:rPr lang="en-US" altLang="en-US" sz="3600" b="1" dirty="0">
                <a:latin typeface="Tempus Sans ITC" panose="04020404030D07020202" pitchFamily="82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</a:rPr>
              <a:t>Submit</a:t>
            </a:r>
            <a:r>
              <a:rPr lang="en-US" altLang="en-US" sz="3200" b="1" dirty="0">
                <a:latin typeface="Tempus Sans ITC" panose="04020404030D07020202" pitchFamily="82" charset="0"/>
              </a:rPr>
              <a:t> to God (Allah)</a:t>
            </a:r>
            <a:endParaRPr lang="en-US" altLang="en-US" sz="3600" b="1" u="sng" dirty="0">
              <a:latin typeface="Tempus Sans ITC" panose="04020404030D07020202" pitchFamily="82" charset="0"/>
            </a:endParaRP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Honor parents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Be kind to neighbors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Protect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</a:rPr>
              <a:t>widows </a:t>
            </a:r>
            <a:r>
              <a:rPr lang="en-US" altLang="en-US" sz="3200" b="1" dirty="0">
                <a:latin typeface="Tempus Sans ITC" panose="04020404030D07020202" pitchFamily="82" charset="0"/>
              </a:rPr>
              <a:t>and orphans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Give to the poor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28600" y="3084490"/>
            <a:ext cx="2286000" cy="2220913"/>
          </a:xfrm>
          <a:prstGeom prst="rect">
            <a:avLst/>
          </a:prstGeom>
          <a:solidFill>
            <a:srgbClr val="CC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altLang="en-US" sz="4000" b="1" u="sng" dirty="0">
                <a:latin typeface="Tempus Sans ITC" panose="04020404030D07020202" pitchFamily="82" charset="0"/>
              </a:rPr>
              <a:t>Forbids: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Gambling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Pork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</a:rPr>
              <a:t>Alcohol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713037" y="3966575"/>
            <a:ext cx="3436938" cy="2677656"/>
          </a:xfrm>
          <a:prstGeom prst="rect">
            <a:avLst/>
          </a:prstGeom>
          <a:solidFill>
            <a:srgbClr val="CC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altLang="en-US" sz="4000" b="1" u="sng" dirty="0">
                <a:latin typeface="Tempus Sans ITC" panose="04020404030D07020202" pitchFamily="82" charset="0"/>
              </a:rPr>
              <a:t>Regulates: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</a:rPr>
              <a:t>Marriage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Divorce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Inheritance 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Business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584205" y="3731712"/>
            <a:ext cx="2214068" cy="2185214"/>
          </a:xfrm>
          <a:prstGeom prst="rect">
            <a:avLst/>
          </a:prstGeom>
          <a:solidFill>
            <a:srgbClr val="CC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altLang="en-US" sz="4000" b="1" u="sng" dirty="0">
                <a:latin typeface="Tempus Sans ITC" panose="04020404030D07020202" pitchFamily="82" charset="0"/>
              </a:rPr>
              <a:t>Endorses: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</a:rPr>
              <a:t>Polygamy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Slavery</a:t>
            </a:r>
          </a:p>
          <a:p>
            <a:pPr eaLnBrk="1" hangingPunct="1"/>
            <a:r>
              <a:rPr lang="en-US" altLang="en-US" sz="3200" b="1" dirty="0">
                <a:latin typeface="Tempus Sans ITC" panose="04020404030D07020202" pitchFamily="82" charset="0"/>
              </a:rPr>
              <a:t>Jihad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3224213" y="2983325"/>
            <a:ext cx="2654300" cy="758825"/>
          </a:xfrm>
          <a:prstGeom prst="rect">
            <a:avLst/>
          </a:prstGeom>
          <a:solidFill>
            <a:schemeClr val="tx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9900"/>
                </a:solidFill>
                <a:latin typeface="Times New Roman" pitchFamily="18" charset="0"/>
              </a:rPr>
              <a:t>The Quran</a:t>
            </a:r>
          </a:p>
        </p:txBody>
      </p:sp>
      <p:cxnSp>
        <p:nvCxnSpPr>
          <p:cNvPr id="12" name="Straight Arrow Connector 11"/>
          <p:cNvCxnSpPr>
            <a:stCxn id="18439" idx="1"/>
          </p:cNvCxnSpPr>
          <p:nvPr/>
        </p:nvCxnSpPr>
        <p:spPr>
          <a:xfrm flipH="1" flipV="1">
            <a:off x="2713037" y="2768600"/>
            <a:ext cx="511176" cy="594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74028" y="3013075"/>
            <a:ext cx="658812" cy="398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94396" y="3417926"/>
            <a:ext cx="638444" cy="548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439" idx="1"/>
          </p:cNvCxnSpPr>
          <p:nvPr/>
        </p:nvCxnSpPr>
        <p:spPr>
          <a:xfrm flipH="1">
            <a:off x="2514601" y="3362738"/>
            <a:ext cx="709612" cy="3794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439" idx="1"/>
          </p:cNvCxnSpPr>
          <p:nvPr/>
        </p:nvCxnSpPr>
        <p:spPr>
          <a:xfrm flipH="1">
            <a:off x="2968625" y="3362738"/>
            <a:ext cx="255588" cy="594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1" grpId="0" animBg="1"/>
      <p:bldP spid="82952" grpId="0" animBg="1"/>
      <p:bldP spid="82953" grpId="0" animBg="1"/>
      <p:bldP spid="829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pill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28600"/>
            <a:ext cx="4165600" cy="31242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082" y="1333500"/>
            <a:ext cx="8751518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Shari’ah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Islamic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Law                                              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(regulates family life,                                             moral conduct,                                            business/community life)</a:t>
            </a:r>
          </a:p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 Pillars of Islam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religious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duties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every Muslim – demonstrate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submission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the will of god</a:t>
            </a:r>
          </a:p>
          <a:p>
            <a:pPr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Beliefs &amp; Practices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Before Islam…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5 Pillars of Islam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00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Shahadah </a:t>
            </a:r>
            <a:r>
              <a:rPr lang="en-US" sz="3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(expression of faith)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: 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“There is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God 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but Allah &amp; Muhammad is the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messenger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of God”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4000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Salah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the requirement to pray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 times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day at fixed times, facing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Mecca</a:t>
            </a:r>
          </a:p>
          <a:p>
            <a:pPr marL="990600" lvl="1" indent="-533400" eaLnBrk="1" hangingPunct="1">
              <a:buFontTx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4839" r="1265" b="14517"/>
          <a:stretch>
            <a:fillRect/>
          </a:stretch>
        </p:blipFill>
        <p:spPr bwMode="auto">
          <a:xfrm>
            <a:off x="307975" y="457200"/>
            <a:ext cx="8528050" cy="6096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muez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17361"/>
          <a:stretch>
            <a:fillRect/>
          </a:stretch>
        </p:blipFill>
        <p:spPr bwMode="auto">
          <a:xfrm>
            <a:off x="306388" y="3276600"/>
            <a:ext cx="2128837" cy="32766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5 Pillars of Islam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2211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Zakat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charity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(i.e. giving to the poor)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sz="4000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Sawm</a:t>
            </a: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Fasting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during daylight hours during the month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Ramadan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(month Quran was revealed to Muhammad)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Hajj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Make a pilgrimage, or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hajj to Mecca,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 least once in a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lifetime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  <a:defRPr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14_Ramadan_Mosque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72500" cy="62484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age:Kaaba mirror edit 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mage:Mohammed kaaba 1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w5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5"/>
          <a:stretch>
            <a:fillRect/>
          </a:stretch>
        </p:blipFill>
        <p:spPr bwMode="auto">
          <a:xfrm>
            <a:off x="228600" y="228600"/>
            <a:ext cx="4419600" cy="3040063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46225" y="5334000"/>
            <a:ext cx="184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Pil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029200" y="533400"/>
            <a:ext cx="3810000" cy="2346325"/>
          </a:xfrm>
          <a:prstGeom prst="rect">
            <a:avLst/>
          </a:prstGeom>
          <a:solidFill>
            <a:srgbClr val="CC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Pilgrims On </a:t>
            </a:r>
          </a:p>
          <a:p>
            <a:pPr algn="ctr" eaLnBrk="1" hangingPunct="1"/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The Road to</a:t>
            </a:r>
          </a:p>
          <a:p>
            <a:pPr algn="ctr" eaLnBrk="1" hangingPunct="1"/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And Camped</a:t>
            </a:r>
          </a:p>
          <a:p>
            <a:pPr algn="ctr" eaLnBrk="1" hangingPunct="1"/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Outside of Mecca</a:t>
            </a:r>
          </a:p>
        </p:txBody>
      </p:sp>
      <p:pic>
        <p:nvPicPr>
          <p:cNvPr id="26629" name="Picture 5" descr="ba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1"/>
          <a:stretch>
            <a:fillRect/>
          </a:stretch>
        </p:blipFill>
        <p:spPr bwMode="auto">
          <a:xfrm>
            <a:off x="228600" y="3506788"/>
            <a:ext cx="8686800" cy="3084512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7890"/>
            <a:ext cx="7315200" cy="50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95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Image:Masjid Nabawi. Medina, Saudi Arab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934200" cy="520065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82296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Spread of Islam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After                                                    Muhammad’s                                       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death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a                                               prominent group                                           of Muslims met                                                &amp; chose a new type of leader called a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caliph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meaning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“successor”</a:t>
            </a:r>
          </a:p>
        </p:txBody>
      </p:sp>
      <p:pic>
        <p:nvPicPr>
          <p:cNvPr id="28675" name="Picture 4" descr="abg5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38057" r="18597" b="25371"/>
          <a:stretch>
            <a:fillRect/>
          </a:stretch>
        </p:blipFill>
        <p:spPr bwMode="auto">
          <a:xfrm>
            <a:off x="5029200" y="223838"/>
            <a:ext cx="3803650" cy="4275137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Spread of Islam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14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Before Islam…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883" y="1066800"/>
            <a:ext cx="8295362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Arabian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peninsula is the setting for the birth of Islam</a:t>
            </a:r>
          </a:p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This area is comprised mostly of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deserts </a:t>
            </a:r>
          </a:p>
          <a:p>
            <a:pPr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6" name="Picture 2" descr="http://2.bp.blogspot.com/-t8M17aidjTI/Uplv3lAEa5I/AAAAAAAADlk/jqTxW_Zznfs/s1600/sebel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762500" cy="37052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uslimheritage.com/uploads/Topographic_map_of_Arabian_penins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365500" cy="297785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95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First Caliph was Muhammad’s father-in-law &amp; close friend,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Abu Bakr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Worked to protect &amp; spread Islam</a:t>
            </a:r>
          </a:p>
          <a:p>
            <a:pPr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4" descr="muhammad and abu bakr vi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352800" cy="60198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62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Spread of Islam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Spread of Islam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Later, Arab armies swept into the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Byzantine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&amp; Persian empires (Palestine, Syria, Iraq, Persia &amp; Egypt)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Believed they had a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religious duty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spread Islam;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Jihad</a:t>
            </a:r>
          </a:p>
          <a:p>
            <a:pPr eaLnBrk="1" hangingPunct="1">
              <a:defRPr/>
            </a:pPr>
            <a:endParaRPr lang="en-US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3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Spread of Islam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46" y="1219200"/>
            <a:ext cx="8686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Islam spread to borders of India &amp; China in the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east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and North Africa and Spain in the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west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Frankish leader Charles Martel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stopped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Muslims at the Battle of Tours in France in 732AD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Halts the spread of Islam into Western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Europe</a:t>
            </a:r>
          </a:p>
          <a:p>
            <a:pPr eaLnBrk="1" hangingPunct="1">
              <a:defRPr/>
            </a:pPr>
            <a:endParaRPr lang="en-US" sz="40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95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5226" r="923" b="15872"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4" descr="http://media.maps.com/magellan/Images/WRLH003-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83058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Sunnis v. Shiites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After a dispute over who the next caliphate should be, there was a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split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                                                         Islam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Sunnis                                                                v. Shiites </a:t>
            </a:r>
          </a:p>
        </p:txBody>
      </p:sp>
      <p:pic>
        <p:nvPicPr>
          <p:cNvPr id="32772" name="Picture 5" descr="Image:MuslimDistributi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5791200" cy="34290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Sunnis v. Shiites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Sunnis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Majority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Muslims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Believe that the caliph is a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leader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not a religious authority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Any devout leader could serve with the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acceptance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of the people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Sunnis v. Shiites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10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Shiites: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Believe that the caliph should be a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descendant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Muhammad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Less than 10% of Muslims worldwide – Iran, Southern Iraq, Azerbaijan &amp; Southern Lebanon</a:t>
            </a:r>
          </a:p>
          <a:p>
            <a:pPr eaLnBrk="1" hangingPunct="1"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soursquid.com/wp-content/uploads/2012/05/religious-at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5800"/>
            <a:ext cx="9525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Before Islam…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1"/>
            <a:ext cx="8686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Before the development of Islam most ancient Arabs were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Bedouins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or nomadic tribes</a:t>
            </a:r>
          </a:p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Practiced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polytheism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&amp; worshipped pagan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idols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8130" r="1585" b="22649"/>
          <a:stretch>
            <a:fillRect/>
          </a:stretch>
        </p:blipFill>
        <p:spPr bwMode="auto">
          <a:xfrm>
            <a:off x="4648200" y="3658946"/>
            <a:ext cx="4044950" cy="2974032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12970" r="2829" b="16066"/>
          <a:stretch>
            <a:fillRect/>
          </a:stretch>
        </p:blipFill>
        <p:spPr bwMode="auto">
          <a:xfrm>
            <a:off x="935364" y="4220233"/>
            <a:ext cx="3270250" cy="241274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2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Before Islam…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religious center for Arab polytheists was a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small temple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Ka’aba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 the city of Mecca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Arabs made an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annual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journey to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worship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 the </a:t>
            </a: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Ka’aba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hotograph:The Blue Mosque in Istanbul, Turkey, is decorated with stained glass and mosaic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6838950" cy="549592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191000"/>
            <a:ext cx="8001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A New Faith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29160B0-DDDB-4CBD-929E-41CF341FD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962400" cy="3962400"/>
          </a:xfrm>
          <a:prstGeom prst="rect">
            <a:avLst/>
          </a:prstGeom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Prophet/Founder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Muhammad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a 7</a:t>
            </a:r>
            <a:r>
              <a:rPr lang="en-US" sz="40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century Arab (born                               in Mecca)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Experienced a                                        revelation from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Allah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(Arab word for God)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while meditating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A New Faith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197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A New Faith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0" y="1066800"/>
            <a:ext cx="8991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Revelation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Allah called for Muhammad to be the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apostle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the one true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God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Told him to “rise &amp; warn” his people about divine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judgment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Islam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“submission to the will of Allah”</a:t>
            </a:r>
          </a:p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Muslim =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Follower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egoe Print" panose="02000600000000000000" pitchFamily="2" charset="0"/>
              </a:rPr>
              <a:t>(“one who has submitted”)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7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26254" y="604568"/>
            <a:ext cx="3490723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985419"/>
            <a:ext cx="3664577" cy="4500981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</a:rPr>
              <a:t>Opposition &amp; Muhammad’s Return</a:t>
            </a:r>
          </a:p>
        </p:txBody>
      </p:sp>
      <p:pic>
        <p:nvPicPr>
          <p:cNvPr id="3" name="Picture 2" descr="A picture containing photo, sitting, room, screen&#10;&#10;Description automatically generated">
            <a:extLst>
              <a:ext uri="{FF2B5EF4-FFF2-40B4-BE49-F238E27FC236}">
                <a16:creationId xmlns:a16="http://schemas.microsoft.com/office/drawing/2014/main" id="{37982D92-9493-4FDA-9074-F4743BC43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75" y="1012052"/>
            <a:ext cx="4762870" cy="47628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786</Words>
  <Application>Microsoft Office PowerPoint</Application>
  <PresentationFormat>On-screen Show (4:3)</PresentationFormat>
  <Paragraphs>123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Architect</vt:lpstr>
      <vt:lpstr>Calibri</vt:lpstr>
      <vt:lpstr>Matura MT Script Capitals</vt:lpstr>
      <vt:lpstr>Palatino Linotype</vt:lpstr>
      <vt:lpstr>Segoe Print</vt:lpstr>
      <vt:lpstr>Tempus Sans ITC</vt:lpstr>
      <vt:lpstr>Times New Roman</vt:lpstr>
      <vt:lpstr>Default Design</vt:lpstr>
      <vt:lpstr>Custom Design</vt:lpstr>
      <vt:lpstr>Islamic Civilization</vt:lpstr>
      <vt:lpstr>Before Islam…</vt:lpstr>
      <vt:lpstr>Before Islam…</vt:lpstr>
      <vt:lpstr>Before Islam…</vt:lpstr>
      <vt:lpstr>Before Islam…</vt:lpstr>
      <vt:lpstr>A New Faith</vt:lpstr>
      <vt:lpstr>A New Faith</vt:lpstr>
      <vt:lpstr>A New Faith</vt:lpstr>
      <vt:lpstr>Opposition &amp; Muhammad’s Return</vt:lpstr>
      <vt:lpstr>Opposition to Islam</vt:lpstr>
      <vt:lpstr>Opposition to Islam</vt:lpstr>
      <vt:lpstr>Muhammad’s Return</vt:lpstr>
      <vt:lpstr>Links to Judaism &amp; Christianity</vt:lpstr>
      <vt:lpstr>Links to Judaism &amp; Christianity</vt:lpstr>
      <vt:lpstr>PowerPoint Presentation</vt:lpstr>
      <vt:lpstr>Beliefs, Practices and Values</vt:lpstr>
      <vt:lpstr>Beliefs &amp; Practices</vt:lpstr>
      <vt:lpstr>PowerPoint Presentation</vt:lpstr>
      <vt:lpstr>Beliefs &amp; Practices</vt:lpstr>
      <vt:lpstr>5 Pillars of Islam</vt:lpstr>
      <vt:lpstr>PowerPoint Presentation</vt:lpstr>
      <vt:lpstr>5 Pillars of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Spread of Islam</vt:lpstr>
      <vt:lpstr>Spread of Islam</vt:lpstr>
      <vt:lpstr>Spread of Islam</vt:lpstr>
      <vt:lpstr>Spread of Islam</vt:lpstr>
      <vt:lpstr>Spread of Islam</vt:lpstr>
      <vt:lpstr>PowerPoint Presentation</vt:lpstr>
      <vt:lpstr>Sunnis v. Shiites</vt:lpstr>
      <vt:lpstr>Sunnis v. Shiites</vt:lpstr>
      <vt:lpstr>Sunnis v. Shiites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Civilization</dc:title>
  <dc:creator>Kent Simmons</dc:creator>
  <cp:lastModifiedBy>Kent Simmons</cp:lastModifiedBy>
  <cp:revision>1</cp:revision>
  <dcterms:created xsi:type="dcterms:W3CDTF">2020-02-12T14:15:30Z</dcterms:created>
  <dcterms:modified xsi:type="dcterms:W3CDTF">2020-02-12T14:17:18Z</dcterms:modified>
</cp:coreProperties>
</file>