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73" r:id="rId2"/>
    <p:sldId id="295" r:id="rId3"/>
    <p:sldId id="270" r:id="rId4"/>
    <p:sldId id="296" r:id="rId5"/>
    <p:sldId id="30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94" r:id="rId15"/>
    <p:sldId id="274" r:id="rId16"/>
    <p:sldId id="289" r:id="rId17"/>
    <p:sldId id="306" r:id="rId18"/>
    <p:sldId id="290" r:id="rId19"/>
    <p:sldId id="268" r:id="rId20"/>
    <p:sldId id="275" r:id="rId21"/>
    <p:sldId id="262" r:id="rId22"/>
    <p:sldId id="291" r:id="rId23"/>
    <p:sldId id="276" r:id="rId24"/>
    <p:sldId id="285" r:id="rId25"/>
    <p:sldId id="272" r:id="rId26"/>
    <p:sldId id="280" r:id="rId27"/>
    <p:sldId id="279" r:id="rId28"/>
    <p:sldId id="287" r:id="rId29"/>
    <p:sldId id="281" r:id="rId30"/>
    <p:sldId id="282" r:id="rId3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4" autoAdjust="0"/>
    <p:restoredTop sz="75399" autoAdjust="0"/>
  </p:normalViewPr>
  <p:slideViewPr>
    <p:cSldViewPr>
      <p:cViewPr varScale="1">
        <p:scale>
          <a:sx n="56" d="100"/>
          <a:sy n="56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139174-4D9B-4EE6-948D-30D5D845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CBB7BA-3208-4F51-8656-CCCE60620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19EA03-30D4-45E2-B48C-0FE5FB1DF030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82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E82C5B-7E37-45A5-8932-7587D0342C0C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Rhineland </a:t>
            </a:r>
            <a:r>
              <a:rPr lang="en-US" altLang="en-US" smtClean="0">
                <a:sym typeface="Wingdings" pitchFamily="2" charset="2"/>
              </a:rPr>
              <a:t> German region bordering France and Belgium; demilitarized zone according to the Treaty of Versailles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80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3 million German-speaking people in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Claimed that Sudeten Germans were being abused by the Czechs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Hitler’s justification for the annexation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BB7BA-3208-4F51-8656-CCCE60620C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C1BF3A-B35D-4B7E-8E7E-31C0E7452239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France &amp; Great Britain had vowed to help Czechoslovakia in times of crisis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Munich agreement – desperate attempt at appeasement (shameful appeasement)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7711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German-speaking population</a:t>
            </a:r>
          </a:p>
          <a:p>
            <a:r>
              <a:rPr lang="en-US" dirty="0" smtClean="0"/>
              <a:t>Hitler accuses the Polish of abusing Germans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BB7BA-3208-4F51-8656-CCCE60620C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Attack on Poland had the potential to:</a:t>
            </a:r>
          </a:p>
          <a:p>
            <a:r>
              <a:rPr lang="en-US" dirty="0" smtClean="0"/>
              <a:t>Spur conflict between Germany &amp; Soviet Union</a:t>
            </a:r>
          </a:p>
          <a:p>
            <a:r>
              <a:rPr lang="en-US" dirty="0" smtClean="0"/>
              <a:t>Provoke war with France &amp; Great Britain who had promised to protect Poland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CBB7BA-3208-4F51-8656-CCCE60620C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922276-215A-4CCD-9E3C-9D17808DCDFF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887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922276-215A-4CCD-9E3C-9D17808DCDFF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72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BE554E-DD6D-47A4-80ED-D3DE495CCCC0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38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DB5098-DBFF-47FB-BBD4-FE2D41980C7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504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35435A-2B69-4236-B0D9-C3A791F4CCAA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7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2214C7-CC7A-4178-A237-9C3F51A8D865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470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DCBA1A-FEF6-4E1F-9B92-0687A81C3368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66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FC053-89A8-4E61-BC43-4B23ECA14B63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534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08-7ADF-4F81-AFD1-262A7EDE4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2274-3C4B-4BE6-8950-A0D022454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F928-5AE5-4410-B0C6-AF32A54E0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80F8-B20C-4EF0-A0FF-99E711B6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9B8C-33B1-491C-A497-283B5114D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CE2D-2AA8-494C-A588-50BD502F5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34919-DAC8-44FE-B1FC-CBFD523C7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BCC5-6160-4D91-B23C-DA4F63E2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4AF4-472F-46C3-BCAD-9A1421274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F806-18A8-4F44-B733-F2F72AEDB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2EFF-0CBD-4D4C-A9E8-940C5787F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016E89CF-810E-459F-AD91-A3CE1C619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iby4C79vdF8sQAxkuJzbkF;_ylu=X3oDMTBwNm1lbTM4BHBvcwM1BHNlYwNzcgR2dGlkA0kwNjZfODg-/SIG=1hpkk940n/EXP=1173964859/**http:/images.search.yahoo.com/search/images/view?back=http://images.search.yahoo.com/search/images?p%3Dhitler%26rs%3D3%26fr2%3Dxpl%26toggle%3D1%26cop%3Dmss%26ei%3DUTF-8%26fr%3Dyfp-t-501%26vf%3D&amp;w=139&amp;h=192&amp;imgurl=www.shubhayan.com/favs/leaderpic/hitler.jpg&amp;rurl=http://www.muziqpakistan.com/board/index.php?showtopic%3D33832%26st%3D30&amp;size=5.3kB&amp;name=hitler.jpg&amp;p=hitler&amp;type=jpeg&amp;no=5&amp;tt=226,927&amp;oid=4eb8b1867a093cba&amp;ei=UTF-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ltimateflags.com/images/P/buy_german_wwii_flag-01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17500"/>
            <a:ext cx="3944938" cy="2433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762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Aggression &amp; Appeasement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Path to WWII:</a:t>
            </a:r>
          </a:p>
        </p:txBody>
      </p:sp>
      <p:pic>
        <p:nvPicPr>
          <p:cNvPr id="3077" name="Picture 14" descr="http://www.schoolshistory.org.uk/hitl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140075"/>
            <a:ext cx="4738688" cy="34163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0" descr="http://boe.allconet.org/fo/Students/Student%20subject%20wepages/Jacob%20Ralston%20%20WW2%20Student%20guide/images/Beinto%20Mussol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0025"/>
            <a:ext cx="2514600" cy="3800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29025"/>
            <a:ext cx="3033713" cy="2022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  <p:bldP spid="276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330" y="1447800"/>
            <a:ext cx="85566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1931: Spain becomes a republic</a:t>
            </a:r>
          </a:p>
          <a:p>
            <a:pPr eaLnBrk="1" hangingPunct="1">
              <a:defRPr/>
            </a:pPr>
            <a:r>
              <a:rPr lang="en-US" sz="4000" b="1" dirty="0" smtClean="0"/>
              <a:t>1936:                                                General    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Francisco                                            Franco</a:t>
            </a:r>
            <a:r>
              <a:rPr lang="en-US" sz="4000" b="1" dirty="0" smtClean="0"/>
              <a:t>                                                    leads                                            rebellion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Spanish Civil War</a:t>
            </a:r>
          </a:p>
        </p:txBody>
      </p:sp>
      <p:pic>
        <p:nvPicPr>
          <p:cNvPr id="12293" name="Picture 5" descr="http://www2.needham.k12.ma.us/nhs/cur/Baker_00/03/baker-jd-03-p6/franco-spanishcivilwar-j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5597921" cy="37433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neonta.edu/faculty/farberas/arth/Images/110images/sl24_images/guernica_details/guernica_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5" y="1220111"/>
            <a:ext cx="5789894" cy="25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38600"/>
            <a:ext cx="8556625" cy="24912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Hitler &amp; Mussolini help Franco &amp; his fascists</a:t>
            </a:r>
          </a:p>
          <a:p>
            <a:pPr eaLnBrk="1" hangingPunct="1">
              <a:defRPr/>
            </a:pPr>
            <a:r>
              <a:rPr lang="en-US" sz="4000" b="1" dirty="0" smtClean="0"/>
              <a:t>No formal support from </a:t>
            </a:r>
            <a:r>
              <a:rPr lang="en-US" sz="4000" b="1" dirty="0" smtClean="0">
                <a:solidFill>
                  <a:srgbClr val="FFC000"/>
                </a:solidFill>
              </a:rPr>
              <a:t>Allies </a:t>
            </a:r>
            <a:r>
              <a:rPr lang="en-US" sz="4000" b="1" dirty="0" smtClean="0"/>
              <a:t>for Republicans</a:t>
            </a:r>
          </a:p>
          <a:p>
            <a:pPr eaLnBrk="1" hangingPunct="1">
              <a:defRPr/>
            </a:pPr>
            <a:endParaRPr lang="en-US" sz="4000" b="1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42" y="-211814"/>
            <a:ext cx="6172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Spanish Civil War</a:t>
            </a:r>
          </a:p>
        </p:txBody>
      </p:sp>
      <p:pic>
        <p:nvPicPr>
          <p:cNvPr id="13317" name="Picture 5" descr="http://www.albavolunteer.org/wp-content/uploads/2011/03/guer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66" y="320938"/>
            <a:ext cx="2994134" cy="21936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00200"/>
            <a:ext cx="8556625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1939:  Franco wins civil war</a:t>
            </a:r>
          </a:p>
          <a:p>
            <a:pPr eaLnBrk="1" hangingPunct="1">
              <a:defRPr/>
            </a:pPr>
            <a:r>
              <a:rPr lang="en-US" sz="4000" b="1" dirty="0" smtClean="0"/>
              <a:t>Franco becomes Spain’s fascist </a:t>
            </a:r>
            <a:r>
              <a:rPr lang="en-US" sz="4000" b="1" dirty="0" smtClean="0">
                <a:solidFill>
                  <a:srgbClr val="FFC000"/>
                </a:solidFill>
              </a:rPr>
              <a:t>dictator</a:t>
            </a:r>
          </a:p>
          <a:p>
            <a:pPr eaLnBrk="1" hangingPunct="1">
              <a:defRPr/>
            </a:pPr>
            <a:r>
              <a:rPr lang="en-US" sz="4000" b="1" dirty="0" smtClean="0"/>
              <a:t>Hitler used Spanish Civil War as a “practice round”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  What does this mean?</a:t>
            </a:r>
          </a:p>
          <a:p>
            <a:pPr eaLnBrk="1" hangingPunct="1">
              <a:defRPr/>
            </a:pPr>
            <a:endParaRPr lang="en-US" sz="4000" b="1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Spanish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3528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German</a:t>
            </a:r>
            <a:b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Aggression</a:t>
            </a:r>
          </a:p>
        </p:txBody>
      </p:sp>
      <p:pic>
        <p:nvPicPr>
          <p:cNvPr id="15363" name="Picture 2" descr="http://www.ultimateflags.com/images/P/buy_german_wwii_flag-01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0525"/>
            <a:ext cx="45720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" y="1643332"/>
            <a:ext cx="8915400" cy="475746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Soon after becoming chancellor, Hitler begins                                     rearming Germany,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violating</a:t>
            </a:r>
            <a:r>
              <a:rPr lang="en-US" sz="4000" b="1" dirty="0" smtClean="0"/>
              <a:t> the                                       Treaty of Versailles</a:t>
            </a:r>
          </a:p>
          <a:p>
            <a:pPr eaLnBrk="1" hangingPunct="1">
              <a:defRPr/>
            </a:pPr>
            <a:r>
              <a:rPr lang="en-US" sz="4000" b="1" dirty="0" smtClean="0"/>
              <a:t>League only issues                                     a mild condemnation</a:t>
            </a:r>
          </a:p>
        </p:txBody>
      </p:sp>
      <p:pic>
        <p:nvPicPr>
          <p:cNvPr id="2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65" y="2928668"/>
            <a:ext cx="2760827" cy="34721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Makes a Move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Makes a Move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876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1936: Hitler                                        moves troops into the </a:t>
            </a:r>
            <a:r>
              <a:rPr lang="en-US" sz="4000" b="1" dirty="0" smtClean="0">
                <a:solidFill>
                  <a:srgbClr val="FFC000"/>
                </a:solidFill>
              </a:rPr>
              <a:t>Rhineland</a:t>
            </a:r>
            <a:r>
              <a:rPr lang="en-US" sz="4000" b="1" dirty="0" smtClean="0"/>
              <a:t>                                      </a:t>
            </a:r>
            <a:r>
              <a:rPr lang="en-US" b="1" dirty="0" smtClean="0">
                <a:latin typeface="Segoe Print" panose="02000600000000000000" pitchFamily="2" charset="0"/>
              </a:rPr>
              <a:t>(demilitarized zone                                     formed as a buffer                                      between FR/Germany)</a:t>
            </a:r>
          </a:p>
          <a:p>
            <a:pPr eaLnBrk="1" hangingPunct="1">
              <a:defRPr/>
            </a:pPr>
            <a:endParaRPr lang="en-US" sz="4600" dirty="0" smtClean="0"/>
          </a:p>
        </p:txBody>
      </p:sp>
      <p:pic>
        <p:nvPicPr>
          <p:cNvPr id="17414" name="Picture 6" descr="http://users.humboldt.edu/ogayle/Hist%20111%20Images/Rhineland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709287" cy="46482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League of                                              Nations                                                does         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NOTHING!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(why??)</a:t>
            </a:r>
          </a:p>
          <a:p>
            <a:pPr eaLnBrk="1" hangingPunct="1">
              <a:defRPr/>
            </a:pPr>
            <a:endParaRPr lang="en-US" sz="4800" dirty="0" smtClean="0"/>
          </a:p>
        </p:txBody>
      </p:sp>
      <p:pic>
        <p:nvPicPr>
          <p:cNvPr id="18435" name="Picture 4" descr="versai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28600"/>
            <a:ext cx="4679950" cy="3886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Makes a Move</a:t>
            </a:r>
          </a:p>
        </p:txBody>
      </p:sp>
      <p:pic>
        <p:nvPicPr>
          <p:cNvPr id="18437" name="Picture 8" descr="http://www.gwu.edu/~erpapers/teachinger/images/nac_leaguenations_20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960813" cy="31972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media-cache3.pinterest.com/upload/229191068506697417_DZuH8BmV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52400"/>
            <a:ext cx="2352675" cy="328079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Turning point towards                              war!</a:t>
            </a:r>
          </a:p>
          <a:p>
            <a:pPr lvl="1" eaLnBrk="1" hangingPunct="1">
              <a:defRPr/>
            </a:pPr>
            <a:r>
              <a:rPr lang="en-US" sz="3600" b="1" dirty="0" smtClean="0"/>
              <a:t>Strengthened                                      Hitler’s </a:t>
            </a:r>
            <a:r>
              <a:rPr lang="en-US" sz="3600" b="1" dirty="0" smtClean="0">
                <a:solidFill>
                  <a:srgbClr val="FFC000"/>
                </a:solidFill>
              </a:rPr>
              <a:t>power</a:t>
            </a:r>
            <a:r>
              <a:rPr lang="en-US" sz="3600" b="1" dirty="0" smtClean="0"/>
              <a:t> &amp; prestige</a:t>
            </a:r>
          </a:p>
          <a:p>
            <a:pPr lvl="1" eaLnBrk="1" hangingPunct="1">
              <a:defRPr/>
            </a:pPr>
            <a:r>
              <a:rPr lang="en-US" sz="3600" b="1" dirty="0" smtClean="0"/>
              <a:t>France &amp; Belgium now </a:t>
            </a:r>
            <a:r>
              <a:rPr lang="en-US" sz="3600" b="1" dirty="0" smtClean="0">
                <a:solidFill>
                  <a:srgbClr val="FFC000"/>
                </a:solidFill>
              </a:rPr>
              <a:t>open</a:t>
            </a:r>
            <a:r>
              <a:rPr lang="en-US" sz="3600" b="1" dirty="0" smtClean="0"/>
              <a:t> to attack</a:t>
            </a:r>
          </a:p>
          <a:p>
            <a:pPr lvl="1" eaLnBrk="1" hangingPunct="1">
              <a:defRPr/>
            </a:pPr>
            <a:r>
              <a:rPr lang="en-US" sz="3600" b="1" dirty="0" smtClean="0"/>
              <a:t>Encouraged Hitler to </a:t>
            </a:r>
            <a:r>
              <a:rPr lang="en-US" sz="3600" b="1" dirty="0" smtClean="0">
                <a:solidFill>
                  <a:srgbClr val="FFC000"/>
                </a:solidFill>
              </a:rPr>
              <a:t>speed up </a:t>
            </a:r>
            <a:r>
              <a:rPr lang="en-US" sz="3600" b="1" dirty="0" smtClean="0"/>
              <a:t>his expansion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sz="4800" dirty="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1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Makes a Move</a:t>
            </a:r>
          </a:p>
        </p:txBody>
      </p:sp>
    </p:spTree>
    <p:extLst>
      <p:ext uri="{BB962C8B-B14F-4D97-AF65-F5344CB8AC3E}">
        <p14:creationId xmlns:p14="http://schemas.microsoft.com/office/powerpoint/2010/main" val="29875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981" y="1828800"/>
            <a:ext cx="8686800" cy="4610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Wanted the                                                        land of                                    neighboring                                     nations as part                                           of </a:t>
            </a:r>
            <a:r>
              <a:rPr lang="en-US" sz="4000" b="1" dirty="0" smtClean="0">
                <a:solidFill>
                  <a:srgbClr val="FFC000"/>
                </a:solidFill>
              </a:rPr>
              <a:t>Third Reich </a:t>
            </a:r>
            <a:r>
              <a:rPr lang="en-US" sz="4000" b="1" dirty="0" smtClean="0">
                <a:latin typeface="Segoe Print" panose="02000600000000000000" pitchFamily="2" charset="0"/>
              </a:rPr>
              <a:t>(Empire)</a:t>
            </a:r>
          </a:p>
          <a:p>
            <a:pPr eaLnBrk="1" hangingPunct="1">
              <a:defRPr/>
            </a:pPr>
            <a:r>
              <a:rPr lang="en-US" sz="4000" b="1" dirty="0" smtClean="0"/>
              <a:t>Needed resources &amp; </a:t>
            </a:r>
            <a:r>
              <a:rPr lang="en-US" sz="4000" b="1" dirty="0" smtClean="0">
                <a:solidFill>
                  <a:srgbClr val="FFC000"/>
                </a:solidFill>
              </a:rPr>
              <a:t>“lebensraum” </a:t>
            </a:r>
            <a:r>
              <a:rPr lang="en-US" sz="4000" b="1" dirty="0" smtClean="0">
                <a:latin typeface="Segoe Print" panose="02000600000000000000" pitchFamily="2" charset="0"/>
              </a:rPr>
              <a:t>(living space)</a:t>
            </a:r>
          </a:p>
          <a:p>
            <a:pPr eaLnBrk="1" hangingPunct="1">
              <a:defRPr/>
            </a:pPr>
            <a:endParaRPr lang="en-US" sz="4800" dirty="0" smtClean="0"/>
          </a:p>
        </p:txBody>
      </p:sp>
      <p:pic>
        <p:nvPicPr>
          <p:cNvPr id="21507" name="Picture 7" descr="http://t0.gstatic.com/images?q=tbn:ANd9GcSAOVgK8JVIjyK78bT15Mohhdvst8HVbrHOYoRQdgbjsiN8nLFU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28600"/>
            <a:ext cx="3819525" cy="38195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Third 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Third Reich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1</a:t>
            </a:r>
            <a:r>
              <a:rPr lang="en-US" sz="4000" b="1" u="sng" baseline="30000" dirty="0" smtClean="0"/>
              <a:t>st</a:t>
            </a:r>
            <a:r>
              <a:rPr lang="en-US" sz="4000" b="1" u="sng" dirty="0" smtClean="0"/>
              <a:t> target: Austria</a:t>
            </a:r>
          </a:p>
          <a:p>
            <a:pPr eaLnBrk="1" hangingPunct="1">
              <a:defRPr/>
            </a:pPr>
            <a:r>
              <a:rPr lang="en-US" sz="4000" b="1" dirty="0" smtClean="0"/>
              <a:t>Most Austrians </a:t>
            </a:r>
            <a:r>
              <a:rPr lang="en-US" sz="4000" b="1" dirty="0" smtClean="0">
                <a:solidFill>
                  <a:srgbClr val="FFC000"/>
                </a:solidFill>
              </a:rPr>
              <a:t>supported </a:t>
            </a:r>
            <a:r>
              <a:rPr lang="en-US" sz="4000" b="1" dirty="0" smtClean="0"/>
              <a:t>unification with Germany </a:t>
            </a:r>
          </a:p>
          <a:p>
            <a:pPr eaLnBrk="1" hangingPunct="1">
              <a:defRPr/>
            </a:pPr>
            <a:r>
              <a:rPr lang="en-US" sz="4000" b="1" dirty="0" smtClean="0"/>
              <a:t>1938: Germany entered Austria; faced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NO</a:t>
            </a:r>
            <a:r>
              <a:rPr lang="en-US" sz="4000" b="1" dirty="0" smtClean="0">
                <a:solidFill>
                  <a:srgbClr val="FFC000"/>
                </a:solidFill>
              </a:rPr>
              <a:t> opposition</a:t>
            </a:r>
          </a:p>
          <a:p>
            <a:pPr eaLnBrk="1" hangingPunct="1">
              <a:defRPr/>
            </a:pPr>
            <a:r>
              <a:rPr lang="en-US" sz="4000" b="1" dirty="0" smtClean="0"/>
              <a:t>Official union (Anschluss)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3528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Japanese Aggression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886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17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Third Reich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219200"/>
            <a:ext cx="7619999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/>
              <a:t>Next Czechoslovakia:</a:t>
            </a:r>
          </a:p>
          <a:p>
            <a:pPr lvl="1" eaLnBrk="1" hangingPunct="1">
              <a:defRPr/>
            </a:pPr>
            <a:r>
              <a:rPr lang="en-US" sz="4000" b="1" dirty="0"/>
              <a:t>Demands </a:t>
            </a:r>
            <a:r>
              <a:rPr lang="en-US" sz="4000" b="1" dirty="0">
                <a:solidFill>
                  <a:srgbClr val="FFC000"/>
                </a:solidFill>
              </a:rPr>
              <a:t>Sudetenland</a:t>
            </a:r>
            <a:r>
              <a:rPr lang="en-US" sz="4000" b="1" dirty="0"/>
              <a:t> </a:t>
            </a:r>
            <a:r>
              <a:rPr lang="en-US" sz="3600" b="1" dirty="0">
                <a:latin typeface="Segoe Print" panose="02000600000000000000" pitchFamily="2" charset="0"/>
              </a:rPr>
              <a:t>(western border region of </a:t>
            </a:r>
            <a:r>
              <a:rPr lang="en-US" sz="3600" b="1" dirty="0" smtClean="0">
                <a:latin typeface="Segoe Print" panose="02000600000000000000" pitchFamily="2" charset="0"/>
              </a:rPr>
              <a:t>Czechoslovakia)                       </a:t>
            </a:r>
            <a:r>
              <a:rPr lang="en-US" sz="4000" b="1" dirty="0" smtClean="0">
                <a:latin typeface="+mj-lt"/>
              </a:rPr>
              <a:t>be given                                to Germany</a:t>
            </a:r>
            <a:endParaRPr lang="en-US" sz="4000" b="1" dirty="0">
              <a:latin typeface="+mj-lt"/>
            </a:endParaRPr>
          </a:p>
        </p:txBody>
      </p:sp>
      <p:pic>
        <p:nvPicPr>
          <p:cNvPr id="4" name="Picture 5" descr="czech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1"/>
            <a:ext cx="4612256" cy="275117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erman Expansion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19823" r="18146" b="40010"/>
          <a:stretch>
            <a:fillRect/>
          </a:stretch>
        </p:blipFill>
        <p:spPr bwMode="auto">
          <a:xfrm>
            <a:off x="228600" y="228600"/>
            <a:ext cx="8704263" cy="6324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http://www.beyondbandofbrothers.com/app/img/newsletter/czechg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28600"/>
            <a:ext cx="4673600" cy="3505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249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Czechs ask                                                 France  &amp;                                                G.B. for help</a:t>
            </a:r>
          </a:p>
          <a:p>
            <a:pPr eaLnBrk="1" hangingPunct="1">
              <a:defRPr/>
            </a:pPr>
            <a:r>
              <a:rPr lang="en-US" sz="4000" b="1" dirty="0" smtClean="0">
                <a:sym typeface="Wingdings" pitchFamily="2" charset="2"/>
              </a:rPr>
              <a:t>1938:  </a:t>
            </a:r>
            <a:r>
              <a:rPr lang="en-US" sz="4000" b="1" dirty="0" smtClean="0">
                <a:solidFill>
                  <a:srgbClr val="FFC000"/>
                </a:solidFill>
                <a:sym typeface="Wingdings" pitchFamily="2" charset="2"/>
              </a:rPr>
              <a:t>Munich </a:t>
            </a:r>
            <a:r>
              <a:rPr lang="en-US" sz="4000" b="1" dirty="0" smtClean="0">
                <a:sym typeface="Wingdings" pitchFamily="2" charset="2"/>
              </a:rPr>
              <a:t>Conference</a:t>
            </a:r>
          </a:p>
          <a:p>
            <a:pPr eaLnBrk="1" hangingPunct="1">
              <a:defRPr/>
            </a:pPr>
            <a:r>
              <a:rPr lang="en-US" sz="4000" b="1" dirty="0" smtClean="0">
                <a:sym typeface="Wingdings" pitchFamily="2" charset="2"/>
              </a:rPr>
              <a:t>Meeting of Germany, Fr, Britain &amp; Italy </a:t>
            </a:r>
            <a:r>
              <a:rPr lang="en-US" sz="3600" b="1" dirty="0" smtClean="0">
                <a:latin typeface="Segoe Print" panose="02000600000000000000" pitchFamily="2" charset="0"/>
                <a:sym typeface="Wingdings" pitchFamily="2" charset="2"/>
              </a:rPr>
              <a:t>(Czechs not invited!)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Appeasement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eaceInOur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8600"/>
            <a:ext cx="2532063" cy="2895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8" descr="SU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22" y="1524000"/>
            <a:ext cx="2032000" cy="19462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45" y="1676400"/>
            <a:ext cx="8656638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40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/>
              <a:t>The </a:t>
            </a:r>
            <a:r>
              <a:rPr lang="en-US" sz="4000" b="1" u="sng" dirty="0" smtClean="0">
                <a:solidFill>
                  <a:srgbClr val="FFC000"/>
                </a:solidFill>
              </a:rPr>
              <a:t>Munich</a:t>
            </a:r>
            <a:r>
              <a:rPr lang="en-US" sz="4000" b="1" u="sng" dirty="0" smtClean="0"/>
              <a:t>                             Agreement: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Allowed Hitler to have Czechoslovakia as his “last  territorial demand”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600" b="1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153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Appeasement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http://www.thecommentator.com/system/articles/inner_pictures/000/004/217/commentary_thumb/chamberlain.jpg?1380701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Appeasement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991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Policy of Appeasement</a:t>
            </a:r>
            <a:r>
              <a:rPr lang="en-US" sz="4000" b="1" dirty="0" smtClean="0"/>
              <a:t>:  granting concessions to maintain peace</a:t>
            </a:r>
          </a:p>
          <a:p>
            <a:pPr eaLnBrk="1" hangingPunct="1">
              <a:defRPr/>
            </a:pPr>
            <a:r>
              <a:rPr lang="en-US" sz="4000" b="1" dirty="0" smtClean="0"/>
              <a:t>Chamberlin                                           </a:t>
            </a:r>
            <a:r>
              <a:rPr lang="en-US" sz="3600" b="1" dirty="0" smtClean="0">
                <a:latin typeface="Segoe Print" panose="02000600000000000000" pitchFamily="2" charset="0"/>
              </a:rPr>
              <a:t>(Great Britain’s                                   PM) </a:t>
            </a:r>
            <a:r>
              <a:rPr lang="en-US" sz="4000" b="1" dirty="0" smtClean="0"/>
              <a:t>believes                                         peace has been                          made…BUT…</a:t>
            </a:r>
          </a:p>
          <a:p>
            <a:pPr eaLnBrk="1" hangingPunct="1">
              <a:defRPr/>
            </a:pPr>
            <a:endParaRPr lang="en-US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Wants Poland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6 months later takes the </a:t>
            </a:r>
            <a:r>
              <a:rPr lang="en-US" sz="4000" b="1" dirty="0" smtClean="0">
                <a:solidFill>
                  <a:srgbClr val="FFC000"/>
                </a:solidFill>
              </a:rPr>
              <a:t>rest</a:t>
            </a:r>
            <a:r>
              <a:rPr lang="en-US" sz="4000" b="1" dirty="0" smtClean="0"/>
              <a:t> of Czechoslovakia!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Next…sets his sights on </a:t>
            </a:r>
            <a:r>
              <a:rPr lang="en-US" sz="4000" b="1" dirty="0" smtClean="0">
                <a:solidFill>
                  <a:srgbClr val="FFC000"/>
                </a:solidFill>
              </a:rPr>
              <a:t>Poland</a:t>
            </a:r>
          </a:p>
          <a:p>
            <a:pPr eaLnBrk="1" hangingPunct="1">
              <a:defRPr/>
            </a:pPr>
            <a:r>
              <a:rPr lang="en-US" sz="4000" b="1" dirty="0" smtClean="0"/>
              <a:t>But first…</a:t>
            </a:r>
          </a:p>
          <a:p>
            <a:pPr eaLnBrk="1" hangingPunct="1"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Wants Poland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4582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What could happen if Hitler attacked                                            Poland?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Hitler’s                                 Predicament?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Solution?</a:t>
            </a:r>
          </a:p>
        </p:txBody>
      </p:sp>
      <p:pic>
        <p:nvPicPr>
          <p:cNvPr id="31748" name="Picture 5" descr="http://www.ushmm.org/lcmedia/map/lc/image/eur868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586288" cy="30099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2385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Nonaggression Pact </a:t>
            </a:r>
            <a:r>
              <a:rPr lang="en-US" sz="4000" b="1" dirty="0" smtClean="0"/>
              <a:t>(1939)</a:t>
            </a:r>
          </a:p>
          <a:p>
            <a:pPr eaLnBrk="1" hangingPunct="1">
              <a:defRPr/>
            </a:pPr>
            <a:r>
              <a:rPr lang="en-US" sz="4000" b="1" dirty="0"/>
              <a:t>Germany &amp; </a:t>
            </a:r>
            <a:r>
              <a:rPr lang="en-US" sz="4000" b="1" dirty="0" smtClean="0"/>
              <a:t>Soviet </a:t>
            </a:r>
            <a:r>
              <a:rPr lang="en-US" sz="4000" b="1" dirty="0"/>
              <a:t>Union:</a:t>
            </a:r>
          </a:p>
          <a:p>
            <a:pPr lvl="1" eaLnBrk="1" hangingPunct="1">
              <a:defRPr/>
            </a:pPr>
            <a:r>
              <a:rPr lang="en-US" sz="4000" b="1" dirty="0" smtClean="0"/>
              <a:t>Agree not to go to war </a:t>
            </a:r>
            <a:r>
              <a:rPr lang="en-US" sz="4000" b="1" dirty="0" smtClean="0">
                <a:solidFill>
                  <a:srgbClr val="FFC000"/>
                </a:solidFill>
              </a:rPr>
              <a:t>against</a:t>
            </a:r>
            <a:r>
              <a:rPr lang="en-US" sz="4000" b="1" dirty="0" smtClean="0"/>
              <a:t> each other</a:t>
            </a:r>
          </a:p>
        </p:txBody>
      </p:sp>
      <p:pic>
        <p:nvPicPr>
          <p:cNvPr id="34819" name="Picture 5" descr="http://www.untilourlastbreath.com/images/pap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80" y="457200"/>
            <a:ext cx="4139419" cy="2514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84" y="415925"/>
            <a:ext cx="4525096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/>
              <a:t>Hitler Wants                          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/>
              <a:t>Hitler Wants                       Poland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61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Hitler &amp; Stalin                                                                   also promise                                              to </a:t>
            </a:r>
            <a:r>
              <a:rPr lang="en-US" sz="4000" b="1" dirty="0" smtClean="0">
                <a:solidFill>
                  <a:srgbClr val="FFC000"/>
                </a:solidFill>
              </a:rPr>
              <a:t>divide</a:t>
            </a:r>
            <a:r>
              <a:rPr lang="en-US" sz="4000" b="1" dirty="0" smtClean="0"/>
              <a:t> Poland                                between them</a:t>
            </a:r>
          </a:p>
          <a:p>
            <a:pPr eaLnBrk="1" hangingPunct="1">
              <a:defRPr/>
            </a:pPr>
            <a:endParaRPr lang="en-US" sz="4800" b="1" dirty="0" smtClean="0"/>
          </a:p>
        </p:txBody>
      </p:sp>
      <p:pic>
        <p:nvPicPr>
          <p:cNvPr id="35844" name="Picture 5" descr="https://encrypted-tbn2.google.com/images?q=tbn:ANd9GcRbuvEJm6WetMrzFbH3g7T8n9ngLZ4tQ2le_1EHwXw0EZsKOmaT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75113" cy="5295900"/>
          </a:xfrm>
          <a:prstGeom prst="rect">
            <a:avLst/>
          </a:prstGeom>
          <a:noFill/>
          <a:ln w="3238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Sept 1939                                            Hitler invades                       Poland &amp; utilizes                                         </a:t>
            </a:r>
            <a:r>
              <a:rPr lang="en-US" sz="4000" b="1" i="1" dirty="0" smtClean="0">
                <a:solidFill>
                  <a:srgbClr val="FFC000"/>
                </a:solidFill>
              </a:rPr>
              <a:t>Blitzkrieg</a:t>
            </a:r>
            <a:r>
              <a:rPr lang="en-US" sz="4000" b="1" dirty="0" smtClean="0">
                <a:solidFill>
                  <a:srgbClr val="FFC000"/>
                </a:solidFill>
              </a:rPr>
              <a:t>, </a:t>
            </a:r>
            <a:r>
              <a:rPr lang="en-US" sz="4000" b="1" dirty="0" smtClean="0"/>
              <a:t>or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“lightning war”</a:t>
            </a:r>
          </a:p>
          <a:p>
            <a:pPr eaLnBrk="1" hangingPunct="1">
              <a:defRPr/>
            </a:pPr>
            <a:r>
              <a:rPr lang="en-US" sz="4000" b="1" dirty="0" smtClean="0"/>
              <a:t>Sudden &amp; massive attack that </a:t>
            </a:r>
            <a:r>
              <a:rPr lang="en-US" sz="4000" b="1" dirty="0" smtClean="0">
                <a:solidFill>
                  <a:srgbClr val="FFC000"/>
                </a:solidFill>
              </a:rPr>
              <a:t>combines</a:t>
            </a:r>
            <a:r>
              <a:rPr lang="en-US" sz="4000" b="1" dirty="0" smtClean="0"/>
              <a:t> air and ground forces</a:t>
            </a:r>
          </a:p>
          <a:p>
            <a:pPr eaLnBrk="1" hangingPunct="1">
              <a:defRPr/>
            </a:pPr>
            <a:endParaRPr lang="en-US" sz="4800" b="1" dirty="0" smtClean="0"/>
          </a:p>
        </p:txBody>
      </p:sp>
      <p:pic>
        <p:nvPicPr>
          <p:cNvPr id="36867" name="Picture 5" descr="blitzkrieg_burnin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48138" cy="3108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/>
              <a:t>Hitler Wants                       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go.hrw.com/venus_images/0531MC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5"/>
          <a:stretch>
            <a:fillRect/>
          </a:stretch>
        </p:blipFill>
        <p:spPr bwMode="auto">
          <a:xfrm>
            <a:off x="5181600" y="304800"/>
            <a:ext cx="3811588" cy="3276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00200"/>
            <a:ext cx="8632825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Japan needs    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raw materials</a:t>
            </a:r>
            <a:r>
              <a:rPr lang="en-US" sz="4000" b="1" dirty="0" smtClean="0"/>
              <a:t>,                          especially iron &amp;                                   coal</a:t>
            </a:r>
          </a:p>
          <a:p>
            <a:pPr eaLnBrk="1" hangingPunct="1">
              <a:defRPr/>
            </a:pPr>
            <a:r>
              <a:rPr lang="en-US" sz="4000" b="1" dirty="0" smtClean="0"/>
              <a:t>1931: invade/conquer </a:t>
            </a:r>
            <a:r>
              <a:rPr lang="en-US" sz="4000" b="1" dirty="0" smtClean="0">
                <a:solidFill>
                  <a:srgbClr val="FFC000"/>
                </a:solidFill>
              </a:rPr>
              <a:t>Manchuria</a:t>
            </a:r>
            <a:r>
              <a:rPr lang="en-US" sz="4000" b="1" dirty="0" smtClean="0"/>
              <a:t>, a province of China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Japanese Aggression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01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smtClean="0"/>
              <a:t>World War II Begins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France &amp; Great Britain </a:t>
            </a:r>
            <a:r>
              <a:rPr lang="en-US" sz="4000" b="1" dirty="0" smtClean="0">
                <a:solidFill>
                  <a:srgbClr val="FFC000"/>
                </a:solidFill>
              </a:rPr>
              <a:t>declare war </a:t>
            </a:r>
            <a:r>
              <a:rPr lang="en-US" sz="4000" b="1" dirty="0" smtClean="0"/>
              <a:t>on Germany</a:t>
            </a:r>
          </a:p>
          <a:p>
            <a:pPr eaLnBrk="1" hangingPunct="1">
              <a:defRPr/>
            </a:pPr>
            <a:r>
              <a:rPr lang="en-US" sz="4000" b="1" dirty="0" smtClean="0"/>
              <a:t>Hitler takes most of </a:t>
            </a:r>
            <a:r>
              <a:rPr lang="en-US" sz="4000" b="1" dirty="0" smtClean="0">
                <a:solidFill>
                  <a:srgbClr val="FFC000"/>
                </a:solidFill>
              </a:rPr>
              <a:t>Western Poland</a:t>
            </a:r>
            <a:r>
              <a:rPr lang="en-US" sz="4000" b="1" dirty="0" smtClean="0"/>
              <a:t>; Stalin invades from the east &amp; takes over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Segoe Print" panose="02000600000000000000" pitchFamily="2" charset="0"/>
              </a:rPr>
              <a:t>World War II has begun!!…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>
            <a:fillRect/>
          </a:stretch>
        </p:blipFill>
        <p:spPr bwMode="auto">
          <a:xfrm>
            <a:off x="3648075" y="3284538"/>
            <a:ext cx="5276850" cy="2963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9338"/>
            <a:ext cx="8686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China protests to the </a:t>
            </a:r>
            <a:r>
              <a:rPr lang="en-US" sz="4000" b="1" dirty="0">
                <a:solidFill>
                  <a:srgbClr val="FFC000"/>
                </a:solidFill>
              </a:rPr>
              <a:t>League of Nations</a:t>
            </a:r>
          </a:p>
          <a:p>
            <a:pPr eaLnBrk="1" hangingPunct="1">
              <a:defRPr/>
            </a:pPr>
            <a:r>
              <a:rPr lang="en-US" sz="4000" b="1" dirty="0" smtClean="0"/>
              <a:t>League orders Japan to return Manchuria</a:t>
            </a:r>
          </a:p>
          <a:p>
            <a:pPr eaLnBrk="1" hangingPunct="1">
              <a:defRPr/>
            </a:pPr>
            <a:r>
              <a:rPr lang="en-US" sz="4000" b="1" dirty="0" smtClean="0"/>
              <a:t>Japan             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withdraws</a:t>
            </a:r>
            <a:r>
              <a:rPr lang="en-US" sz="4000" b="1" dirty="0" smtClean="0"/>
              <a:t>                                                from  the                                           League of                                       Nations!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Japanese Aggression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49338"/>
            <a:ext cx="8305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1937: Japanese troops march into China’s capital city, </a:t>
            </a:r>
            <a:r>
              <a:rPr lang="en-US" sz="4000" b="1" dirty="0" smtClean="0">
                <a:solidFill>
                  <a:srgbClr val="FFC000"/>
                </a:solidFill>
              </a:rPr>
              <a:t>Nanjing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Kill</a:t>
            </a:r>
            <a:r>
              <a:rPr lang="en-US" sz="4000" b="1" dirty="0" smtClean="0"/>
              <a:t> tens of thousands of captured soldiers and civilians and </a:t>
            </a:r>
            <a:r>
              <a:rPr lang="en-US" sz="4000" b="1" dirty="0" smtClean="0">
                <a:solidFill>
                  <a:srgbClr val="FFC000"/>
                </a:solidFill>
              </a:rPr>
              <a:t>rape</a:t>
            </a:r>
            <a:r>
              <a:rPr lang="en-US" sz="4000" b="1" dirty="0" smtClean="0"/>
              <a:t> Chinese women in what is known as Rape of Nanjing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Japanese Aggression</a:t>
            </a:r>
          </a:p>
        </p:txBody>
      </p:sp>
    </p:spTree>
    <p:extLst>
      <p:ext uri="{BB962C8B-B14F-4D97-AF65-F5344CB8AC3E}">
        <p14:creationId xmlns:p14="http://schemas.microsoft.com/office/powerpoint/2010/main" val="26926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3528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Italian Aggression</a:t>
            </a:r>
          </a:p>
        </p:txBody>
      </p:sp>
      <p:pic>
        <p:nvPicPr>
          <p:cNvPr id="8195" name="Picture 4" descr="http://www.sscnet.ucla.edu/history/hunt/classes/1c/images/Ethi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305175" cy="42672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4" y="1600200"/>
            <a:ext cx="8709025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1935: Italy attacks </a:t>
            </a:r>
            <a:r>
              <a:rPr lang="en-US" sz="4000" b="1" dirty="0" smtClean="0">
                <a:solidFill>
                  <a:srgbClr val="FFC000"/>
                </a:solidFill>
              </a:rPr>
              <a:t>Ethiopia </a:t>
            </a:r>
            <a:r>
              <a:rPr lang="en-US" sz="36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(why??)</a:t>
            </a:r>
          </a:p>
          <a:p>
            <a:pPr eaLnBrk="1" hangingPunct="1">
              <a:defRPr/>
            </a:pPr>
            <a:r>
              <a:rPr lang="en-US" sz="4000" b="1" dirty="0" smtClean="0"/>
              <a:t>Ethiopian Emperor appeals to League of                                              Nations for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help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Italian Aggression</a:t>
            </a:r>
          </a:p>
        </p:txBody>
      </p:sp>
      <p:pic>
        <p:nvPicPr>
          <p:cNvPr id="9220" name="Picture 2" descr="http://steelpulse.com/blog/wp-content/uploads/2013/10/ethiopiainva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581832"/>
            <a:ext cx="3709987" cy="29713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00200"/>
            <a:ext cx="8556625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League </a:t>
            </a:r>
            <a:r>
              <a:rPr lang="en-US" sz="4000" b="1" dirty="0" smtClean="0"/>
              <a:t>condemns attack, but members do </a:t>
            </a:r>
            <a:r>
              <a:rPr lang="en-US" sz="4000" b="1" dirty="0" smtClean="0">
                <a:solidFill>
                  <a:srgbClr val="FFC000"/>
                </a:solidFill>
              </a:rPr>
              <a:t>nothing</a:t>
            </a:r>
            <a:endParaRPr lang="en-US" sz="4000" b="1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1936:                                               Italy                                              </a:t>
            </a:r>
            <a:r>
              <a:rPr lang="en-US" sz="4000" b="1" dirty="0" smtClean="0">
                <a:solidFill>
                  <a:srgbClr val="FFC000"/>
                </a:solidFill>
              </a:rPr>
              <a:t>annexes</a:t>
            </a:r>
            <a:r>
              <a:rPr lang="en-US" sz="4000" b="1" dirty="0" smtClean="0"/>
              <a:t>                                     Ethiopia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Italian Aggression</a:t>
            </a:r>
          </a:p>
        </p:txBody>
      </p:sp>
      <p:pic>
        <p:nvPicPr>
          <p:cNvPr id="10244" name="Picture 2" descr="http://www.dickinson.edu/~rhyne/232/Eti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6263"/>
            <a:ext cx="4752975" cy="3471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upload.wikimedia.org/wikipedia/commons/1/12/Bundesarchiv_Bild_183-E20569-21%2C_Spanien%2C_Ausbildung_durch_%22Legion_Condor%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9590" r="-717"/>
          <a:stretch/>
        </p:blipFill>
        <p:spPr bwMode="auto">
          <a:xfrm>
            <a:off x="3546007" y="1693653"/>
            <a:ext cx="5539933" cy="35373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Spanish civil war</a:t>
            </a:r>
          </a:p>
        </p:txBody>
      </p:sp>
      <p:pic>
        <p:nvPicPr>
          <p:cNvPr id="11272" name="Picture 8" descr="http://trcs.wikispaces.com/file/view/SpanishCivilWar-1(RBM).jpg/74017839/486x330/SpanishCivilWar-1(RB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31521" cy="27386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2841</TotalTime>
  <Words>660</Words>
  <Application>Microsoft Office PowerPoint</Application>
  <PresentationFormat>On-screen Show (4:3)</PresentationFormat>
  <Paragraphs>114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Berlin Sans FB Demi</vt:lpstr>
      <vt:lpstr>Segoe Print</vt:lpstr>
      <vt:lpstr>Tahoma</vt:lpstr>
      <vt:lpstr>Wingdings</vt:lpstr>
      <vt:lpstr>Shimmer</vt:lpstr>
      <vt:lpstr>Path to WWII:</vt:lpstr>
      <vt:lpstr>Japanese Aggression</vt:lpstr>
      <vt:lpstr>Japanese Aggression</vt:lpstr>
      <vt:lpstr>Japanese Aggression</vt:lpstr>
      <vt:lpstr>Japanese Aggression</vt:lpstr>
      <vt:lpstr>Italian Aggression</vt:lpstr>
      <vt:lpstr>Italian Aggression</vt:lpstr>
      <vt:lpstr>Italian Aggression</vt:lpstr>
      <vt:lpstr>Spanish civil war</vt:lpstr>
      <vt:lpstr>Spanish Civil War</vt:lpstr>
      <vt:lpstr>Spanish Civil War</vt:lpstr>
      <vt:lpstr>Spanish Civil War</vt:lpstr>
      <vt:lpstr>German Aggression</vt:lpstr>
      <vt:lpstr>Hitler Makes a Move</vt:lpstr>
      <vt:lpstr>Hitler Makes a Move</vt:lpstr>
      <vt:lpstr>Hitler Makes a Move</vt:lpstr>
      <vt:lpstr>Hitler Makes a Move</vt:lpstr>
      <vt:lpstr>Third Reich</vt:lpstr>
      <vt:lpstr>Third Reich</vt:lpstr>
      <vt:lpstr>Third Reich</vt:lpstr>
      <vt:lpstr>PowerPoint Presentation</vt:lpstr>
      <vt:lpstr>Appeasement</vt:lpstr>
      <vt:lpstr>Appeasement</vt:lpstr>
      <vt:lpstr>Appeasement</vt:lpstr>
      <vt:lpstr>Hitler Wants Poland</vt:lpstr>
      <vt:lpstr>Hitler Wants Poland</vt:lpstr>
      <vt:lpstr>Hitler Wants                          Poland</vt:lpstr>
      <vt:lpstr>Hitler Wants                       Poland</vt:lpstr>
      <vt:lpstr>Hitler Wants                       Poland</vt:lpstr>
      <vt:lpstr>World War II Begins</vt:lpstr>
    </vt:vector>
  </TitlesOfParts>
  <Company>FCBOE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Rape of Nanking</dc:title>
  <dc:creator>Test</dc:creator>
  <cp:lastModifiedBy>Silverman, Lisa</cp:lastModifiedBy>
  <cp:revision>88</cp:revision>
  <cp:lastPrinted>2014-04-23T13:49:05Z</cp:lastPrinted>
  <dcterms:created xsi:type="dcterms:W3CDTF">2007-03-13T23:44:45Z</dcterms:created>
  <dcterms:modified xsi:type="dcterms:W3CDTF">2015-04-21T17:36:23Z</dcterms:modified>
</cp:coreProperties>
</file>