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9"/>
  </p:notesMasterIdLst>
  <p:handoutMasterIdLst>
    <p:handoutMasterId r:id="rId40"/>
  </p:handoutMasterIdLst>
  <p:sldIdLst>
    <p:sldId id="256" r:id="rId3"/>
    <p:sldId id="257" r:id="rId4"/>
    <p:sldId id="284" r:id="rId5"/>
    <p:sldId id="269" r:id="rId6"/>
    <p:sldId id="259" r:id="rId7"/>
    <p:sldId id="297" r:id="rId8"/>
    <p:sldId id="301" r:id="rId9"/>
    <p:sldId id="260" r:id="rId10"/>
    <p:sldId id="305" r:id="rId11"/>
    <p:sldId id="285" r:id="rId12"/>
    <p:sldId id="326" r:id="rId13"/>
    <p:sldId id="300" r:id="rId14"/>
    <p:sldId id="293" r:id="rId15"/>
    <p:sldId id="327" r:id="rId16"/>
    <p:sldId id="272" r:id="rId17"/>
    <p:sldId id="295" r:id="rId18"/>
    <p:sldId id="303" r:id="rId19"/>
    <p:sldId id="312" r:id="rId20"/>
    <p:sldId id="277" r:id="rId21"/>
    <p:sldId id="328" r:id="rId22"/>
    <p:sldId id="279" r:id="rId23"/>
    <p:sldId id="308" r:id="rId24"/>
    <p:sldId id="309" r:id="rId25"/>
    <p:sldId id="311" r:id="rId26"/>
    <p:sldId id="313" r:id="rId27"/>
    <p:sldId id="314" r:id="rId28"/>
    <p:sldId id="315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25" r:id="rId3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doni MT Condense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doni MT Condense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doni MT Condense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doni MT Condense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doni MT Condense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doni MT Condense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doni MT Condense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doni MT Condense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doni MT Condense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99FF"/>
    <a:srgbClr val="FF66FF"/>
    <a:srgbClr val="FFCC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0557" autoAdjust="0"/>
  </p:normalViewPr>
  <p:slideViewPr>
    <p:cSldViewPr>
      <p:cViewPr varScale="1">
        <p:scale>
          <a:sx n="62" d="100"/>
          <a:sy n="62" d="100"/>
        </p:scale>
        <p:origin x="139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10616E0-AAB0-4CF5-885F-83D363B8D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00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CC0E6-B8FB-4D82-8DFD-BA0BB54E2843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60157-62E5-4883-8EA5-AE394C6CD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7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Petrarch: Father of Humanism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Collector &amp;  translator of ancient manuscripts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Promoted the study of classical Latin &amp; Greek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60157-62E5-4883-8EA5-AE394C6CDD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79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Petrarch: Father of Humanism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Collector &amp;  translator of ancient manuscripts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Promoted the study of classical Latin &amp; Greek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60157-62E5-4883-8EA5-AE394C6CDD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79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B5F9E-DC9B-4CEE-9D09-ADEC2005A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57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5A95F-6407-4906-9AB1-C4D5C60A5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98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38E5D-FF0A-4AB1-AB9E-1CA5EEAEC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88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AF8E2-9C2E-4471-976A-77BEF420B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22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857C4-8885-4251-A2E5-0D21F1E7D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98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21AC-8BE2-4C55-9795-910CA616B2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FB56-10C2-4EBF-A081-6901C7E618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390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21AC-8BE2-4C55-9795-910CA616B2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FB56-10C2-4EBF-A081-6901C7E618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89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21AC-8BE2-4C55-9795-910CA616B2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FB56-10C2-4EBF-A081-6901C7E618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219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21AC-8BE2-4C55-9795-910CA616B2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FB56-10C2-4EBF-A081-6901C7E618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131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21AC-8BE2-4C55-9795-910CA616B2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FB56-10C2-4EBF-A081-6901C7E618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74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21AC-8BE2-4C55-9795-910CA616B2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FB56-10C2-4EBF-A081-6901C7E618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17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E0B3F-B5D1-4C29-AAEC-6E02BB7C0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23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21AC-8BE2-4C55-9795-910CA616B2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FB56-10C2-4EBF-A081-6901C7E618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33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21AC-8BE2-4C55-9795-910CA616B2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FB56-10C2-4EBF-A081-6901C7E618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307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21AC-8BE2-4C55-9795-910CA616B2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FB56-10C2-4EBF-A081-6901C7E618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24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21AC-8BE2-4C55-9795-910CA616B2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FB56-10C2-4EBF-A081-6901C7E618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0053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21AC-8BE2-4C55-9795-910CA616B2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FB56-10C2-4EBF-A081-6901C7E618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655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537CC-1B59-41AF-98D3-7DE3E5AD8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85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6D9D9-9BAF-4118-A970-79F3C6BA4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2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44C39-2505-4A14-941B-CB105EC3D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68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1D943-57DF-43C4-A397-E85977647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66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E67EA-3659-4DBE-B2A4-FF7670344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7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4C6D4-CE08-4B6B-882A-E767B3650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9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1E5CF-D8A4-4822-BFBC-09C18BE36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62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4778B6F-B49A-4C82-BF51-90A719F91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doni MT Condense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doni MT Condense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doni MT Condense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doni MT Condense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doni MT Condense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doni MT Condense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doni MT Condense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doni MT Condense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bscissa" pitchFamily="2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93121AC-8BE2-4C55-9795-910CA616B2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scissa" pitchFamily="2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bscissa" pitchFamily="2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6B0FB56-10C2-4EBF-A081-6901C7E618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6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bscissa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bscissa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bsciss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bsciss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bsciss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bsciss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history.com/topics/renaissance-art/videos/humanism-triggers-the-renaissanc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bp3.blogger.com/_YWOgvlFsqKk/SAhZUgQ3OnI/AAAAAAAAAyg/M_FQiQzOj8A/s1600-h/shakespeare.jpg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704mosali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152400"/>
            <a:ext cx="454025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124200"/>
            <a:ext cx="8077200" cy="2362200"/>
          </a:xfrm>
        </p:spPr>
        <p:txBody>
          <a:bodyPr/>
          <a:lstStyle/>
          <a:p>
            <a:pPr eaLnBrk="1" hangingPunct="1">
              <a:defRPr/>
            </a:pPr>
            <a:r>
              <a:rPr lang="en-US" sz="9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ript MT Bold" pitchFamily="66" charset="0"/>
              </a:rPr>
              <a:t>The Renaissance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029200"/>
            <a:ext cx="7239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5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ript MT Bold" pitchFamily="66" charset="0"/>
              </a:rPr>
              <a:t>An Intellectual Revolution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6868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Humanism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:</a:t>
            </a:r>
          </a:p>
          <a:p>
            <a:pPr eaLnBrk="1" hangingPunct="1">
              <a:defRPr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A movement                                     that focused on 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individuality, human 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potential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&amp;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achievement</a:t>
            </a:r>
          </a:p>
          <a:p>
            <a:pPr eaLnBrk="1" hangingPunct="1">
              <a:defRPr/>
            </a:pP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Classical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values</a:t>
            </a:r>
          </a:p>
          <a:p>
            <a:pPr eaLnBrk="1" hangingPunct="1">
              <a:defRPr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Secular:  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Worldly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rather than spiritual; concerned with the here &amp; now</a:t>
            </a:r>
          </a:p>
          <a:p>
            <a:pPr eaLnBrk="1" hangingPunct="1">
              <a:defRPr/>
            </a:pPr>
            <a:endParaRPr lang="en-US" sz="4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</a:endParaRPr>
          </a:p>
        </p:txBody>
      </p:sp>
      <p:pic>
        <p:nvPicPr>
          <p:cNvPr id="9219" name="Picture 5" descr="SchoolAthe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962" y="228601"/>
            <a:ext cx="3831351" cy="22860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019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ript MT Bold" pitchFamily="66" charset="0"/>
              </a:rPr>
              <a:t>The Renaissance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019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ript MT Bold" pitchFamily="66" charset="0"/>
              </a:rPr>
              <a:t>The Renaissance</a:t>
            </a: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143000"/>
            <a:ext cx="67913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1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shakespear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50" y="228600"/>
            <a:ext cx="5632450" cy="64008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2130425"/>
            <a:ext cx="8229600" cy="419417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9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ript MT Bold" pitchFamily="66" charset="0"/>
              </a:rPr>
              <a:t>Renaissance Writers Change Literature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106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Wrote in the  vernacular  - 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native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language – instead of Latin</a:t>
            </a:r>
          </a:p>
          <a:p>
            <a:pPr eaLnBrk="1" hangingPunct="1"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Influential writers in 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Italy included Dante &amp; 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Petrarch</a:t>
            </a:r>
          </a:p>
          <a:p>
            <a:pPr eaLnBrk="1" hangingPunct="1">
              <a:defRPr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Petrarch:  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Father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                                       of Humanism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</a:endParaRPr>
          </a:p>
          <a:p>
            <a:pPr eaLnBrk="1" hangingPunct="1">
              <a:defRPr/>
            </a:pPr>
            <a:endParaRPr lang="en-US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</a:endParaRPr>
          </a:p>
          <a:p>
            <a:pPr eaLnBrk="1" hangingPunct="1">
              <a:defRPr/>
            </a:pPr>
            <a:endParaRPr lang="en-US" sz="4400" dirty="0" smtClean="0">
              <a:effectLst>
                <a:outerShdw blurRad="38100" dist="38100" dir="2700000" algn="tl">
                  <a:srgbClr val="FFFFFF"/>
                </a:outerShdw>
              </a:effectLst>
              <a:latin typeface="Berlin Sans FB" pitchFamily="34" charset="0"/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ript MT Bold" pitchFamily="66" charset="0"/>
              </a:rPr>
              <a:t>Italian Renaissance Writers</a:t>
            </a:r>
          </a:p>
        </p:txBody>
      </p:sp>
      <p:pic>
        <p:nvPicPr>
          <p:cNvPr id="14342" name="Picture 6" descr="http://meetville.com/images/quotes/Quotation-Petrarch-man-Meetville-Quotes-2486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25612"/>
            <a:ext cx="38385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petrarch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41479" y="4001728"/>
            <a:ext cx="1491290" cy="1857416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106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Writers like Petrarch &amp; Dante wrote to express their own thoughts or feelings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Petrarch wrote a collection of poems/sonnets about a woman named Laura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He was so passionate about                              writing that he died with                     the pen in his hand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Print" panose="02000600000000000000" pitchFamily="2" charset="0"/>
            </a:endParaRPr>
          </a:p>
          <a:p>
            <a:pPr eaLnBrk="1" hangingPunct="1">
              <a:defRPr/>
            </a:pPr>
            <a:endParaRPr lang="en-US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</a:endParaRPr>
          </a:p>
          <a:p>
            <a:pPr eaLnBrk="1" hangingPunct="1">
              <a:defRPr/>
            </a:pPr>
            <a:endParaRPr lang="en-US" sz="4400" dirty="0" smtClean="0">
              <a:effectLst>
                <a:outerShdw blurRad="38100" dist="38100" dir="2700000" algn="tl">
                  <a:srgbClr val="FFFFFF"/>
                </a:outerShdw>
              </a:effectLst>
              <a:latin typeface="Berlin Sans FB" pitchFamily="34" charset="0"/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ript MT Bold" pitchFamily="66" charset="0"/>
              </a:rPr>
              <a:t>Italian Renaissance Writers</a:t>
            </a:r>
          </a:p>
        </p:txBody>
      </p:sp>
      <p:pic>
        <p:nvPicPr>
          <p:cNvPr id="6" name="Picture 5" descr="petrarch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3998" y="4191000"/>
            <a:ext cx="1891571" cy="235597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153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5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ript MT Bold" pitchFamily="66" charset="0"/>
              </a:rPr>
              <a:t>Italian Renaissance Writers</a:t>
            </a:r>
          </a:p>
        </p:txBody>
      </p:sp>
      <p:pic>
        <p:nvPicPr>
          <p:cNvPr id="15363" name="Picture 8" descr="machiavell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447800"/>
            <a:ext cx="3716338" cy="5029200"/>
          </a:xfrm>
          <a:noFill/>
          <a:ln w="5715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317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600200"/>
            <a:ext cx="48006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Niccolo Machiavelli:</a:t>
            </a:r>
          </a:p>
          <a:p>
            <a:pPr eaLnBrk="1" hangingPunct="1">
              <a:defRPr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Wrote “The Prince”: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examines 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how a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ruler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can gain &amp; 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keep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power</a:t>
            </a:r>
            <a:endParaRPr lang="en-US" sz="4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438400" y="1143000"/>
            <a:ext cx="1676400" cy="1295400"/>
          </a:xfrm>
          <a:prstGeom prst="wedgeEllipseCallout">
            <a:avLst>
              <a:gd name="adj1" fmla="val -52758"/>
              <a:gd name="adj2" fmla="val 44604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bscissa" pitchFamily="2" charset="0"/>
              </a:rPr>
              <a:t>Dear Rulers., just follow my advice…</a:t>
            </a:r>
            <a:endParaRPr lang="en-US" dirty="0">
              <a:latin typeface="Abscissa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ript MT Bold" pitchFamily="66" charset="0"/>
              </a:rPr>
              <a:t>Italian Renaissance Writers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382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According to The Prince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Primary goal – to keep power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The ends justify the means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Use any means necessary to achieve your goal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4400" dirty="0" smtClean="0">
              <a:effectLst>
                <a:outerShdw blurRad="38100" dist="38100" dir="2700000" algn="tl">
                  <a:srgbClr val="FFFFFF"/>
                </a:out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457200"/>
            <a:ext cx="7772400" cy="14700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ript MT Bold" pitchFamily="66" charset="0"/>
              </a:rPr>
              <a:t>The Renaissance Spreads</a:t>
            </a:r>
          </a:p>
        </p:txBody>
      </p:sp>
      <p:pic>
        <p:nvPicPr>
          <p:cNvPr id="3" name="Picture 7" descr="Bruegh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80766"/>
            <a:ext cx="5867400" cy="422483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61722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Johann Gutenberg develops a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printing press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with new technologies</a:t>
            </a:r>
          </a:p>
          <a:p>
            <a:pPr eaLnBrk="1" hangingPunct="1">
              <a:defRPr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Printing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press makes it possible to produce books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quickly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&amp;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cheaply</a:t>
            </a: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z="5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ript MT Bold" pitchFamily="66" charset="0"/>
              </a:rPr>
              <a:t>Printing Press Spreads Ideas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295400"/>
            <a:ext cx="222842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1944" y="4038599"/>
            <a:ext cx="2330288" cy="241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loud Callout 7"/>
          <p:cNvSpPr/>
          <p:nvPr/>
        </p:nvSpPr>
        <p:spPr>
          <a:xfrm>
            <a:off x="7026891" y="2057400"/>
            <a:ext cx="2057400" cy="1600200"/>
          </a:xfrm>
          <a:prstGeom prst="cloudCallout">
            <a:avLst>
              <a:gd name="adj1" fmla="val 11709"/>
              <a:gd name="adj2" fmla="val 1023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bscissa" pitchFamily="2" charset="0"/>
              </a:rPr>
              <a:t>I have two beards in one!</a:t>
            </a:r>
            <a:endParaRPr lang="en-US" sz="2400" b="1" dirty="0">
              <a:solidFill>
                <a:schemeClr val="tx1"/>
              </a:solidFill>
              <a:latin typeface="Absciss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30544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sir-thomas-more-170x22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28600"/>
            <a:ext cx="2763838" cy="3657600"/>
          </a:xfr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892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5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ript MT Bold" pitchFamily="66" charset="0"/>
              </a:rPr>
              <a:t>The Renaissance Moves North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2012" y="1752600"/>
            <a:ext cx="8683388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Northern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writers 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try to                                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reform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society</a:t>
            </a:r>
          </a:p>
          <a:p>
            <a:pPr eaLnBrk="1" hangingPunct="1"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Desiderius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Erasmus &amp; 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                                Thomas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More =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Christian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humanists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(combined humanism + faith, urged reforms in Church &amp; society)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Print" panose="02000600000000000000" pitchFamily="2" charset="0"/>
            </a:endParaRPr>
          </a:p>
          <a:p>
            <a:pPr eaLnBrk="1" hangingPunct="1">
              <a:buFontTx/>
              <a:buNone/>
              <a:defRPr/>
            </a:pPr>
            <a:endParaRPr lang="en-US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991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Renaissance =                                    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REBIRTH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What was reborn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An interest in the 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CLASSICAL WORLD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Ancient Greece 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and 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Ancient Rome</a:t>
            </a:r>
          </a:p>
        </p:txBody>
      </p:sp>
      <p:pic>
        <p:nvPicPr>
          <p:cNvPr id="2" name="Picture 5" descr="Colosse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"/>
            <a:ext cx="3924300" cy="294322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153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ript MT Bold" pitchFamily="66" charset="0"/>
              </a:rPr>
              <a:t>The Renaissance Defined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5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ript MT Bold" pitchFamily="66" charset="0"/>
              </a:rPr>
              <a:t>The Renaissance Moves North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2012" y="1752600"/>
            <a:ext cx="5025788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Thomas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More writes 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“Utopia”: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tries to show a better model of 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society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(ideal place where greed, war, &amp; conflict did not exist)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Print" panose="02000600000000000000" pitchFamily="2" charset="0"/>
            </a:endParaRPr>
          </a:p>
          <a:p>
            <a:pPr eaLnBrk="1" hangingPunct="1">
              <a:buFontTx/>
              <a:buNone/>
              <a:defRPr/>
            </a:pPr>
            <a:endParaRPr lang="en-US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</a:endParaRPr>
          </a:p>
        </p:txBody>
      </p:sp>
      <p:pic>
        <p:nvPicPr>
          <p:cNvPr id="1026" name="Picture 2" descr="http://media-cache-ak0.pinimg.com/736x/bb/a0/80/bba0809ec89aa3c529026eeaea6ab4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43429"/>
            <a:ext cx="3465274" cy="549592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63669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shakespea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0275" y="3657600"/>
            <a:ext cx="2274800" cy="2895600"/>
          </a:xfr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85344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William Shakespeare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:</a:t>
            </a:r>
          </a:p>
          <a:p>
            <a:pPr eaLnBrk="1" hangingPunct="1">
              <a:defRPr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English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Playwright</a:t>
            </a:r>
          </a:p>
          <a:p>
            <a:pPr eaLnBrk="1" hangingPunct="1">
              <a:defRPr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Tragedies,  comedies &amp; histories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(His plays showed a deep                             understanding of human                            character &amp; how people                              interact with each other)</a:t>
            </a: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z="5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ript MT Bold" pitchFamily="66" charset="0"/>
              </a:rPr>
              <a:t>Northern Renaissance Writers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7772400" cy="14700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ript MT Bold" pitchFamily="66" charset="0"/>
              </a:rPr>
              <a:t>The Legacy of the</a:t>
            </a:r>
          </a:p>
        </p:txBody>
      </p:sp>
      <p:pic>
        <p:nvPicPr>
          <p:cNvPr id="53250" name="Picture 2" descr="http://mrblacksarmy.weebly.com/uploads/1/2/4/0/12405306/9444169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20118"/>
            <a:ext cx="6276975" cy="512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96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60198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Art drew on techniques &amp; styles of classical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Greece &amp; Rome</a:t>
            </a:r>
          </a:p>
          <a:p>
            <a:pPr eaLnBrk="1" hangingPunct="1"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Paintings &amp; sculptures portrayed individuals 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              &amp;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nature in more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lifelike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ways</a:t>
            </a:r>
          </a:p>
          <a:p>
            <a:pPr eaLnBrk="1" hangingPunct="1">
              <a:defRPr/>
            </a:pP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</a:endParaRP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z="5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ript MT Bold" pitchFamily="66" charset="0"/>
              </a:rPr>
              <a:t>Changes in the Arts…</a:t>
            </a:r>
          </a:p>
        </p:txBody>
      </p:sp>
      <p:pic>
        <p:nvPicPr>
          <p:cNvPr id="56322" name="Picture 2" descr="http://www.sandi.net/cms/lib/CA01001235/Centricity/Domain/12184/Renaiss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57400"/>
            <a:ext cx="28575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24140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85344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Artists created works that were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secular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as well as works that were religious</a:t>
            </a:r>
          </a:p>
          <a:p>
            <a:pPr eaLnBrk="1" hangingPunct="1">
              <a:defRPr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Writers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began to use vernacular languages to express their ideas</a:t>
            </a:r>
          </a:p>
          <a:p>
            <a:pPr eaLnBrk="1" hangingPunct="1"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The arts praised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individual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achievement</a:t>
            </a: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z="5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ript MT Bold" pitchFamily="66" charset="0"/>
              </a:rPr>
              <a:t>Changes in the Arts…</a:t>
            </a:r>
          </a:p>
        </p:txBody>
      </p:sp>
    </p:spTree>
    <p:extLst>
      <p:ext uri="{BB962C8B-B14F-4D97-AF65-F5344CB8AC3E}">
        <p14:creationId xmlns:p14="http://schemas.microsoft.com/office/powerpoint/2010/main" val="349906348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85344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Printing made information available &amp;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inexpensive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for society at large</a:t>
            </a:r>
          </a:p>
          <a:p>
            <a:pPr eaLnBrk="1" hangingPunct="1"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Availability of books prompted increased desire for learning &amp; a rise in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literacy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throughout Europe</a:t>
            </a: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z="5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ript MT Bold" pitchFamily="66" charset="0"/>
              </a:rPr>
              <a:t>Changes in Society…</a:t>
            </a:r>
          </a:p>
        </p:txBody>
      </p:sp>
    </p:spTree>
    <p:extLst>
      <p:ext uri="{BB962C8B-B14F-4D97-AF65-F5344CB8AC3E}">
        <p14:creationId xmlns:p14="http://schemas.microsoft.com/office/powerpoint/2010/main" val="163248251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85344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Published accounts of maps, discoveries, &amp; charts led to further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discoveries</a:t>
            </a:r>
          </a:p>
          <a:p>
            <a:pPr eaLnBrk="1" hangingPunct="1"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Published legal proceedings made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laws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clear so people could understand their rights</a:t>
            </a: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z="5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ript MT Bold" pitchFamily="66" charset="0"/>
              </a:rPr>
              <a:t>Changes in Society…</a:t>
            </a:r>
          </a:p>
        </p:txBody>
      </p:sp>
    </p:spTree>
    <p:extLst>
      <p:ext uri="{BB962C8B-B14F-4D97-AF65-F5344CB8AC3E}">
        <p14:creationId xmlns:p14="http://schemas.microsoft.com/office/powerpoint/2010/main" val="79990377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85344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Christian humanists’ attempts to reform society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changed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views about how life should be lived</a:t>
            </a:r>
          </a:p>
          <a:p>
            <a:pPr eaLnBrk="1" hangingPunct="1"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People began to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question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political structures &amp;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religious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practices</a:t>
            </a: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z="5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ript MT Bold" pitchFamily="66" charset="0"/>
              </a:rPr>
              <a:t>Changes in Society…</a:t>
            </a:r>
          </a:p>
        </p:txBody>
      </p:sp>
    </p:spTree>
    <p:extLst>
      <p:ext uri="{BB962C8B-B14F-4D97-AF65-F5344CB8AC3E}">
        <p14:creationId xmlns:p14="http://schemas.microsoft.com/office/powerpoint/2010/main" val="389569025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7772400" cy="14700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ript MT Bold" pitchFamily="66" charset="0"/>
              </a:rPr>
              <a:t>A little Review…</a:t>
            </a:r>
          </a:p>
        </p:txBody>
      </p:sp>
    </p:spTree>
    <p:extLst>
      <p:ext uri="{BB962C8B-B14F-4D97-AF65-F5344CB8AC3E}">
        <p14:creationId xmlns:p14="http://schemas.microsoft.com/office/powerpoint/2010/main" val="273590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4BACC6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bscissa" pitchFamily="2" charset="0"/>
              </a:rPr>
              <a:t>The Renaissance was a…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505200"/>
            <a:ext cx="9144000" cy="34932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9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bscissa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bscissa" pitchFamily="2" charset="0"/>
              </a:rPr>
              <a:t>R.E.B.I.R.T.H</a:t>
            </a:r>
            <a:r>
              <a:rPr lang="en-US" sz="12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bsciss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054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Where did the                              Renaissance                                         begin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?</a:t>
            </a:r>
          </a:p>
          <a:p>
            <a:pPr eaLnBrk="1" hangingPunct="1">
              <a:defRPr/>
            </a:pP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Italy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(circa 1350)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(flourished in Florence, Italy in 1400s)</a:t>
            </a:r>
          </a:p>
          <a:p>
            <a:pPr eaLnBrk="1" hangingPunct="1">
              <a:defRPr/>
            </a:pPr>
            <a:endParaRPr lang="en-US" sz="44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099" name="Picture 5" descr="italy_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"/>
            <a:ext cx="4286250" cy="378142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5638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ript MT Bold" pitchFamily="66" charset="0"/>
              </a:rPr>
              <a:t>The Renaissance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19400" y="609600"/>
            <a:ext cx="5638800" cy="2819400"/>
          </a:xfrm>
        </p:spPr>
        <p:txBody>
          <a:bodyPr>
            <a:normAutofit/>
          </a:bodyPr>
          <a:lstStyle/>
          <a:p>
            <a:r>
              <a:rPr lang="en-US" b="1" dirty="0" smtClean="0"/>
              <a:t>Rebirth of Greek &amp; Roman classic </a:t>
            </a:r>
            <a:r>
              <a:rPr lang="en-US" b="1" dirty="0" smtClean="0">
                <a:solidFill>
                  <a:srgbClr val="FF0000"/>
                </a:solidFill>
              </a:rPr>
              <a:t>culture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2004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7500" dirty="0">
                <a:ln w="38100">
                  <a:solidFill>
                    <a:srgbClr val="FFFF00"/>
                  </a:solidFill>
                </a:ln>
                <a:solidFill>
                  <a:prstClr val="black"/>
                </a:solidFill>
                <a:latin typeface="Benguiat Frisky" pitchFamily="66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35814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u="sng" dirty="0">
                <a:solidFill>
                  <a:prstClr val="black"/>
                </a:solidFill>
                <a:latin typeface="Abscissa" pitchFamily="2" charset="0"/>
              </a:rPr>
              <a:t>Classics</a:t>
            </a:r>
            <a:r>
              <a:rPr lang="en-US" sz="3200" dirty="0">
                <a:solidFill>
                  <a:prstClr val="black"/>
                </a:solidFill>
                <a:latin typeface="Abscissa" pitchFamily="2" charset="0"/>
              </a:rPr>
              <a:t> = ideas of ancient Greece &amp; Rome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267200"/>
            <a:ext cx="281503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114800"/>
            <a:ext cx="1914525" cy="255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8471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0" y="685800"/>
            <a:ext cx="3886200" cy="2819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Established in Italian city-states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21336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7500" dirty="0">
                <a:ln w="38100">
                  <a:solidFill>
                    <a:srgbClr val="00B050"/>
                  </a:solidFill>
                </a:ln>
                <a:solidFill>
                  <a:prstClr val="white"/>
                </a:solidFill>
                <a:latin typeface="Benguiat Frisky" pitchFamily="66" charset="0"/>
              </a:rPr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3505200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white"/>
                </a:solidFill>
                <a:latin typeface="Abscissa" pitchFamily="2" charset="0"/>
              </a:rPr>
              <a:t>City-States were wealthy from trade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76400"/>
            <a:ext cx="3657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9652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19400" y="609600"/>
            <a:ext cx="5638800" cy="2819400"/>
          </a:xfrm>
        </p:spPr>
        <p:txBody>
          <a:bodyPr>
            <a:normAutofit/>
          </a:bodyPr>
          <a:lstStyle/>
          <a:p>
            <a:r>
              <a:rPr lang="en-US" b="1" dirty="0" smtClean="0"/>
              <a:t>Birth of the ‘modern’ </a:t>
            </a:r>
            <a:r>
              <a:rPr lang="en-US" b="1" dirty="0" smtClean="0">
                <a:solidFill>
                  <a:srgbClr val="FF0000"/>
                </a:solidFill>
              </a:rPr>
              <a:t>world </a:t>
            </a:r>
            <a:r>
              <a:rPr lang="en-US" b="1" dirty="0" smtClean="0"/>
              <a:t>(c.1350 – 1600)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25908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7500" dirty="0">
                <a:ln w="28575">
                  <a:solidFill>
                    <a:prstClr val="white"/>
                  </a:solidFill>
                </a:ln>
                <a:solidFill>
                  <a:prstClr val="black"/>
                </a:solidFill>
                <a:latin typeface="Benguiat Frisky" pitchFamily="66" charset="0"/>
              </a:rPr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3505200"/>
            <a:ext cx="7391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Abscissa" pitchFamily="2" charset="0"/>
              </a:rPr>
              <a:t> Less superstition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Abscissa" pitchFamily="2" charset="0"/>
              </a:rPr>
              <a:t> Education, literature encouraged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Abscissa" pitchFamily="2" charset="0"/>
              </a:rPr>
              <a:t> Sports, art, music important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Abscissa" pitchFamily="2" charset="0"/>
              </a:rPr>
              <a:t> Study of history &amp; science</a:t>
            </a:r>
          </a:p>
        </p:txBody>
      </p:sp>
    </p:spTree>
    <p:extLst>
      <p:ext uri="{BB962C8B-B14F-4D97-AF65-F5344CB8AC3E}">
        <p14:creationId xmlns:p14="http://schemas.microsoft.com/office/powerpoint/2010/main" val="28068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19400" y="609600"/>
            <a:ext cx="5638800" cy="2819400"/>
          </a:xfrm>
        </p:spPr>
        <p:txBody>
          <a:bodyPr>
            <a:normAutofit/>
          </a:bodyPr>
          <a:lstStyle/>
          <a:p>
            <a:r>
              <a:rPr lang="en-US" dirty="0" smtClean="0"/>
              <a:t>Italian Artists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26670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7500" dirty="0">
                <a:ln w="38100">
                  <a:solidFill>
                    <a:srgbClr val="FF0000"/>
                  </a:solidFill>
                </a:ln>
                <a:solidFill>
                  <a:prstClr val="black"/>
                </a:solidFill>
                <a:latin typeface="Benguiat Frisky" pitchFamily="66" charset="0"/>
              </a:rPr>
              <a:t> 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27432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Abscissa" pitchFamily="2" charset="0"/>
              </a:rPr>
              <a:t>Michelangelo &amp; </a:t>
            </a:r>
            <a:r>
              <a:rPr lang="en-US" sz="2800" dirty="0" err="1">
                <a:solidFill>
                  <a:prstClr val="black"/>
                </a:solidFill>
                <a:latin typeface="Abscissa" pitchFamily="2" charset="0"/>
              </a:rPr>
              <a:t>da</a:t>
            </a:r>
            <a:r>
              <a:rPr lang="en-US" sz="2800" dirty="0">
                <a:solidFill>
                  <a:prstClr val="black"/>
                </a:solidFill>
                <a:latin typeface="Abscissa" pitchFamily="2" charset="0"/>
              </a:rPr>
              <a:t> Vinci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269815"/>
            <a:ext cx="2619375" cy="358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276600"/>
            <a:ext cx="2354936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0549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19400" y="609600"/>
            <a:ext cx="5638800" cy="2819400"/>
          </a:xfrm>
        </p:spPr>
        <p:txBody>
          <a:bodyPr>
            <a:normAutofit/>
          </a:bodyPr>
          <a:lstStyle/>
          <a:p>
            <a:r>
              <a:rPr lang="en-US" b="1" dirty="0" smtClean="0"/>
              <a:t>Renaissance spreads from Italy to Northern </a:t>
            </a:r>
            <a:r>
              <a:rPr lang="en-US" b="1" dirty="0" smtClean="0">
                <a:solidFill>
                  <a:schemeClr val="bg1"/>
                </a:solidFill>
              </a:rPr>
              <a:t>Europe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0"/>
            <a:ext cx="21336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7500" dirty="0">
                <a:solidFill>
                  <a:prstClr val="black"/>
                </a:solidFill>
                <a:latin typeface="Benguiat Frisky" pitchFamily="66" charset="0"/>
              </a:rPr>
              <a:t>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27432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Abscissa" pitchFamily="2" charset="0"/>
              </a:rPr>
              <a:t>Helped by printing press (Gutenberg)</a:t>
            </a:r>
          </a:p>
        </p:txBody>
      </p:sp>
    </p:spTree>
    <p:extLst>
      <p:ext uri="{BB962C8B-B14F-4D97-AF65-F5344CB8AC3E}">
        <p14:creationId xmlns:p14="http://schemas.microsoft.com/office/powerpoint/2010/main" val="194094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19400" y="609600"/>
            <a:ext cx="5638800" cy="2819400"/>
          </a:xfrm>
        </p:spPr>
        <p:txBody>
          <a:bodyPr>
            <a:normAutofit/>
          </a:bodyPr>
          <a:lstStyle/>
          <a:p>
            <a:r>
              <a:rPr lang="en-US" dirty="0" smtClean="0"/>
              <a:t>Theatre: Shakespeare &amp; others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0"/>
            <a:ext cx="21336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7500" dirty="0">
                <a:ln w="38100">
                  <a:solidFill>
                    <a:srgbClr val="4BACC6"/>
                  </a:solidFill>
                </a:ln>
                <a:solidFill>
                  <a:prstClr val="black"/>
                </a:solidFill>
                <a:latin typeface="Benguiat Frisky" pitchFamily="66" charset="0"/>
              </a:rPr>
              <a:t>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375" y="2362200"/>
            <a:ext cx="3552825" cy="427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81400"/>
            <a:ext cx="3048000" cy="216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495800"/>
            <a:ext cx="2163082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8572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19400" y="609600"/>
            <a:ext cx="2895600" cy="28194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Humanism 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24384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7500" dirty="0">
                <a:solidFill>
                  <a:prstClr val="black"/>
                </a:solidFill>
                <a:latin typeface="Benguiat Frisky" pitchFamily="66" charset="0"/>
              </a:rPr>
              <a:t>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3829853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800" dirty="0">
                <a:solidFill>
                  <a:prstClr val="black"/>
                </a:solidFill>
                <a:latin typeface="Abscissa" pitchFamily="2" charset="0"/>
              </a:rPr>
              <a:t>Want people to be the best they can be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2800" dirty="0">
              <a:solidFill>
                <a:prstClr val="black"/>
              </a:solidFill>
              <a:latin typeface="Abscissa" pitchFamily="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0"/>
            <a:ext cx="33528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8393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6"/>
          <p:cNvSpPr>
            <a:spLocks noGrp="1" noChangeArrowheads="1"/>
          </p:cNvSpPr>
          <p:nvPr>
            <p:ph type="title"/>
          </p:nvPr>
        </p:nvSpPr>
        <p:spPr>
          <a:xfrm>
            <a:off x="3505200" y="274638"/>
            <a:ext cx="5638800" cy="2544762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ript MT Bold" pitchFamily="66" charset="0"/>
              </a:rPr>
              <a:t>Renaissance Italy</a:t>
            </a:r>
          </a:p>
        </p:txBody>
      </p:sp>
      <p:pic>
        <p:nvPicPr>
          <p:cNvPr id="7171" name="Picture 5" descr="ma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81000"/>
            <a:ext cx="4572000" cy="6096000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ript MT Bold" pitchFamily="66" charset="0"/>
              </a:rPr>
              <a:t>The Renaissance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8392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Why did the Renaissance begin in Italy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?</a:t>
            </a:r>
          </a:p>
          <a:p>
            <a:pPr eaLnBrk="1" hangingPunct="1">
              <a:defRPr/>
            </a:pP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Ruins 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of the ancient world were still starkly visible in Italy</a:t>
            </a:r>
          </a:p>
          <a:p>
            <a:pPr eaLnBrk="1" hangingPunct="1">
              <a:defRPr/>
            </a:pP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“New” ideas 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reached Italy before reaching other areas</a:t>
            </a:r>
            <a:r>
              <a:rPr lang="en-US" sz="4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 </a:t>
            </a:r>
          </a:p>
          <a:p>
            <a:pPr lvl="1" eaLnBrk="1" hangingPunct="1">
              <a:defRPr/>
            </a:pPr>
            <a:endParaRPr lang="en-US" sz="42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763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Small 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city states                                    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competed with                                         one another for                                    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trade &amp; prestige</a:t>
            </a:r>
          </a:p>
          <a:p>
            <a:pPr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EX:  Florence, Genoa, Venice, Milan, Rome</a:t>
            </a:r>
          </a:p>
        </p:txBody>
      </p:sp>
      <p:pic>
        <p:nvPicPr>
          <p:cNvPr id="6147" name="Picture 5" descr="Biot478Phot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"/>
            <a:ext cx="4276725" cy="41148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5867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ript MT Bold" pitchFamily="66" charset="0"/>
              </a:rPr>
              <a:t>The Renaissance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medi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"/>
            <a:ext cx="4802188" cy="54102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457200"/>
            <a:ext cx="8153400" cy="3048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9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ript MT Bold" pitchFamily="66" charset="0"/>
              </a:rPr>
              <a:t>Money, Money, Money?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Who supported the Renaissance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?</a:t>
            </a:r>
          </a:p>
          <a:p>
            <a:pPr eaLnBrk="1" hangingPunct="1">
              <a:defRPr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Wealthy 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bankers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, Italian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nobles 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&amp; the 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Papacy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; known as…</a:t>
            </a:r>
            <a:endParaRPr lang="en-US" sz="5400" b="1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US" sz="4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PATRONS of the Arts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– one who provided 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financial support 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for the arts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ript MT Bold" pitchFamily="66" charset="0"/>
              </a:rPr>
              <a:t>Renaissance Support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50292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Florence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comes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under the rule of a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powerful banking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</a:b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family</a:t>
            </a:r>
          </a:p>
          <a:p>
            <a:pPr eaLnBrk="1" hangingPunct="1">
              <a:defRPr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The Medici Family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</a:endParaRPr>
          </a:p>
          <a:p>
            <a:pPr eaLnBrk="1" hangingPunct="1">
              <a:defRPr/>
            </a:pPr>
            <a:endParaRPr lang="en-US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ript MT Bold" pitchFamily="66" charset="0"/>
              </a:rPr>
              <a:t>Renaissance Support</a:t>
            </a:r>
          </a:p>
        </p:txBody>
      </p:sp>
      <p:pic>
        <p:nvPicPr>
          <p:cNvPr id="38914" name="Picture 2" descr="http://upload.wikimedia.org/wikipedia/commons/a/a7/Cosimo_ii_de'_medici_adn_tw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28800"/>
            <a:ext cx="3571875" cy="4572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93654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Bodoni MT Condensed"/>
        <a:ea typeface=""/>
        <a:cs typeface=""/>
      </a:majorFont>
      <a:minorFont>
        <a:latin typeface="Bodoni MT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2057</TotalTime>
  <Words>742</Words>
  <Application>Microsoft Office PowerPoint</Application>
  <PresentationFormat>On-screen Show (4:3)</PresentationFormat>
  <Paragraphs>120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Abscissa</vt:lpstr>
      <vt:lpstr>Arial</vt:lpstr>
      <vt:lpstr>Benguiat Frisky</vt:lpstr>
      <vt:lpstr>Berlin Sans FB</vt:lpstr>
      <vt:lpstr>Bodoni MT Condensed</vt:lpstr>
      <vt:lpstr>Calibri</vt:lpstr>
      <vt:lpstr>Script MT Bold</vt:lpstr>
      <vt:lpstr>Segoe Print</vt:lpstr>
      <vt:lpstr>Default Design</vt:lpstr>
      <vt:lpstr>Office Theme</vt:lpstr>
      <vt:lpstr>The Renaissance</vt:lpstr>
      <vt:lpstr>The Renaissance Defined</vt:lpstr>
      <vt:lpstr>The Renaissance</vt:lpstr>
      <vt:lpstr>Renaissance Italy</vt:lpstr>
      <vt:lpstr>The Renaissance</vt:lpstr>
      <vt:lpstr>The Renaissance</vt:lpstr>
      <vt:lpstr>Money, Money, Money?</vt:lpstr>
      <vt:lpstr>Renaissance Support</vt:lpstr>
      <vt:lpstr>Renaissance Support</vt:lpstr>
      <vt:lpstr>The Renaissance</vt:lpstr>
      <vt:lpstr>The Renaissance</vt:lpstr>
      <vt:lpstr>Renaissance Writers Change Literature</vt:lpstr>
      <vt:lpstr>Italian Renaissance Writers</vt:lpstr>
      <vt:lpstr>Italian Renaissance Writers</vt:lpstr>
      <vt:lpstr>Italian Renaissance Writers</vt:lpstr>
      <vt:lpstr>Italian Renaissance Writers</vt:lpstr>
      <vt:lpstr>The Renaissance Spreads</vt:lpstr>
      <vt:lpstr>Printing Press Spreads Ideas</vt:lpstr>
      <vt:lpstr>The Renaissance Moves North</vt:lpstr>
      <vt:lpstr>The Renaissance Moves North</vt:lpstr>
      <vt:lpstr>Northern Renaissance Writers</vt:lpstr>
      <vt:lpstr>The Legacy of the</vt:lpstr>
      <vt:lpstr>Changes in the Arts…</vt:lpstr>
      <vt:lpstr>Changes in the Arts…</vt:lpstr>
      <vt:lpstr>Changes in Society…</vt:lpstr>
      <vt:lpstr>Changes in Society…</vt:lpstr>
      <vt:lpstr>Changes in Society…</vt:lpstr>
      <vt:lpstr>A little Review…</vt:lpstr>
      <vt:lpstr>PowerPoint Presentation</vt:lpstr>
      <vt:lpstr>Rebirth of Greek &amp; Roman classic culture </vt:lpstr>
      <vt:lpstr>Established in Italian city-states </vt:lpstr>
      <vt:lpstr>Birth of the ‘modern’ world (c.1350 – 1600) </vt:lpstr>
      <vt:lpstr>Italian Artists </vt:lpstr>
      <vt:lpstr>Renaissance spreads from Italy to Northern Europe </vt:lpstr>
      <vt:lpstr>Theatre: Shakespeare &amp; others </vt:lpstr>
      <vt:lpstr>Humanism  </vt:lpstr>
    </vt:vector>
  </TitlesOfParts>
  <Company>FCBOE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Silverman, Lisa</dc:creator>
  <cp:lastModifiedBy>Julie Clifton</cp:lastModifiedBy>
  <cp:revision>86</cp:revision>
  <dcterms:created xsi:type="dcterms:W3CDTF">2004-11-19T16:04:23Z</dcterms:created>
  <dcterms:modified xsi:type="dcterms:W3CDTF">2017-09-20T15:43:09Z</dcterms:modified>
</cp:coreProperties>
</file>