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7"/>
  </p:handoutMasterIdLst>
  <p:sldIdLst>
    <p:sldId id="256" r:id="rId2"/>
    <p:sldId id="265" r:id="rId3"/>
    <p:sldId id="257" r:id="rId4"/>
    <p:sldId id="284" r:id="rId5"/>
    <p:sldId id="262" r:id="rId6"/>
    <p:sldId id="287" r:id="rId7"/>
    <p:sldId id="281" r:id="rId8"/>
    <p:sldId id="266" r:id="rId9"/>
    <p:sldId id="288" r:id="rId10"/>
    <p:sldId id="261" r:id="rId11"/>
    <p:sldId id="293" r:id="rId12"/>
    <p:sldId id="267" r:id="rId13"/>
    <p:sldId id="294" r:id="rId14"/>
    <p:sldId id="289" r:id="rId15"/>
    <p:sldId id="268" r:id="rId16"/>
    <p:sldId id="290" r:id="rId17"/>
    <p:sldId id="291" r:id="rId18"/>
    <p:sldId id="269" r:id="rId19"/>
    <p:sldId id="270" r:id="rId20"/>
    <p:sldId id="292" r:id="rId21"/>
    <p:sldId id="271" r:id="rId22"/>
    <p:sldId id="296" r:id="rId23"/>
    <p:sldId id="297" r:id="rId24"/>
    <p:sldId id="298" r:id="rId25"/>
    <p:sldId id="299" r:id="rId2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00"/>
    <a:srgbClr val="FF0066"/>
    <a:srgbClr val="FF0000"/>
    <a:srgbClr val="FFCC00"/>
    <a:srgbClr val="FF99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AD0091E-542A-422B-B7C0-BE9AAA7276C5}" type="slidenum">
              <a:rPr lang="en-US"/>
              <a:pPr>
                <a:defRPr/>
              </a:pPr>
              <a:t>‹#›</a:t>
            </a:fld>
            <a:endParaRPr lang="en-US"/>
          </a:p>
        </p:txBody>
      </p:sp>
    </p:spTree>
    <p:extLst>
      <p:ext uri="{BB962C8B-B14F-4D97-AF65-F5344CB8AC3E}">
        <p14:creationId xmlns:p14="http://schemas.microsoft.com/office/powerpoint/2010/main" val="37719348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A4C83-ABB3-4B84-8586-BB9CD91244BF}" type="slidenum">
              <a:rPr lang="en-US"/>
              <a:pPr>
                <a:defRPr/>
              </a:pPr>
              <a:t>‹#›</a:t>
            </a:fld>
            <a:endParaRPr lang="en-US"/>
          </a:p>
        </p:txBody>
      </p:sp>
    </p:spTree>
    <p:extLst>
      <p:ext uri="{BB962C8B-B14F-4D97-AF65-F5344CB8AC3E}">
        <p14:creationId xmlns:p14="http://schemas.microsoft.com/office/powerpoint/2010/main" val="278672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290B13-29C8-4FDF-92CE-73370C2D7A85}" type="slidenum">
              <a:rPr lang="en-US"/>
              <a:pPr>
                <a:defRPr/>
              </a:pPr>
              <a:t>‹#›</a:t>
            </a:fld>
            <a:endParaRPr lang="en-US"/>
          </a:p>
        </p:txBody>
      </p:sp>
    </p:spTree>
    <p:extLst>
      <p:ext uri="{BB962C8B-B14F-4D97-AF65-F5344CB8AC3E}">
        <p14:creationId xmlns:p14="http://schemas.microsoft.com/office/powerpoint/2010/main" val="178953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B6C0B-3366-4B6C-8A74-22733050F272}" type="slidenum">
              <a:rPr lang="en-US"/>
              <a:pPr>
                <a:defRPr/>
              </a:pPr>
              <a:t>‹#›</a:t>
            </a:fld>
            <a:endParaRPr lang="en-US"/>
          </a:p>
        </p:txBody>
      </p:sp>
    </p:spTree>
    <p:extLst>
      <p:ext uri="{BB962C8B-B14F-4D97-AF65-F5344CB8AC3E}">
        <p14:creationId xmlns:p14="http://schemas.microsoft.com/office/powerpoint/2010/main" val="20738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BAAF34-17DA-4D3F-AE6B-C7E817B7AB3F}" type="slidenum">
              <a:rPr lang="en-US"/>
              <a:pPr>
                <a:defRPr/>
              </a:pPr>
              <a:t>‹#›</a:t>
            </a:fld>
            <a:endParaRPr lang="en-US"/>
          </a:p>
        </p:txBody>
      </p:sp>
    </p:spTree>
    <p:extLst>
      <p:ext uri="{BB962C8B-B14F-4D97-AF65-F5344CB8AC3E}">
        <p14:creationId xmlns:p14="http://schemas.microsoft.com/office/powerpoint/2010/main" val="336156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40B332-8890-4C1F-B1F0-8E27DFEBCCB8}" type="slidenum">
              <a:rPr lang="en-US"/>
              <a:pPr>
                <a:defRPr/>
              </a:pPr>
              <a:t>‹#›</a:t>
            </a:fld>
            <a:endParaRPr lang="en-US"/>
          </a:p>
        </p:txBody>
      </p:sp>
    </p:spTree>
    <p:extLst>
      <p:ext uri="{BB962C8B-B14F-4D97-AF65-F5344CB8AC3E}">
        <p14:creationId xmlns:p14="http://schemas.microsoft.com/office/powerpoint/2010/main" val="90840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006B6F-FE78-4ECC-822D-E1084F18F9D8}" type="slidenum">
              <a:rPr lang="en-US"/>
              <a:pPr>
                <a:defRPr/>
              </a:pPr>
              <a:t>‹#›</a:t>
            </a:fld>
            <a:endParaRPr lang="en-US"/>
          </a:p>
        </p:txBody>
      </p:sp>
    </p:spTree>
    <p:extLst>
      <p:ext uri="{BB962C8B-B14F-4D97-AF65-F5344CB8AC3E}">
        <p14:creationId xmlns:p14="http://schemas.microsoft.com/office/powerpoint/2010/main" val="79068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D65289-EC9A-4BE1-963E-5162144B5CFB}" type="slidenum">
              <a:rPr lang="en-US"/>
              <a:pPr>
                <a:defRPr/>
              </a:pPr>
              <a:t>‹#›</a:t>
            </a:fld>
            <a:endParaRPr lang="en-US"/>
          </a:p>
        </p:txBody>
      </p:sp>
    </p:spTree>
    <p:extLst>
      <p:ext uri="{BB962C8B-B14F-4D97-AF65-F5344CB8AC3E}">
        <p14:creationId xmlns:p14="http://schemas.microsoft.com/office/powerpoint/2010/main" val="232412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E2E186-8B7C-415F-82F3-634B537AA2D3}" type="slidenum">
              <a:rPr lang="en-US"/>
              <a:pPr>
                <a:defRPr/>
              </a:pPr>
              <a:t>‹#›</a:t>
            </a:fld>
            <a:endParaRPr lang="en-US"/>
          </a:p>
        </p:txBody>
      </p:sp>
    </p:spTree>
    <p:extLst>
      <p:ext uri="{BB962C8B-B14F-4D97-AF65-F5344CB8AC3E}">
        <p14:creationId xmlns:p14="http://schemas.microsoft.com/office/powerpoint/2010/main" val="412882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C6B058-4BDC-403D-BC08-4A5D4187DFDD}" type="slidenum">
              <a:rPr lang="en-US"/>
              <a:pPr>
                <a:defRPr/>
              </a:pPr>
              <a:t>‹#›</a:t>
            </a:fld>
            <a:endParaRPr lang="en-US"/>
          </a:p>
        </p:txBody>
      </p:sp>
    </p:spTree>
    <p:extLst>
      <p:ext uri="{BB962C8B-B14F-4D97-AF65-F5344CB8AC3E}">
        <p14:creationId xmlns:p14="http://schemas.microsoft.com/office/powerpoint/2010/main" val="101165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1033DE-B922-4AA2-A095-0D7B2F9228EA}" type="slidenum">
              <a:rPr lang="en-US"/>
              <a:pPr>
                <a:defRPr/>
              </a:pPr>
              <a:t>‹#›</a:t>
            </a:fld>
            <a:endParaRPr lang="en-US"/>
          </a:p>
        </p:txBody>
      </p:sp>
    </p:spTree>
    <p:extLst>
      <p:ext uri="{BB962C8B-B14F-4D97-AF65-F5344CB8AC3E}">
        <p14:creationId xmlns:p14="http://schemas.microsoft.com/office/powerpoint/2010/main" val="16560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FA6E7A-17D6-4880-9D70-F5C0338EB6C8}" type="slidenum">
              <a:rPr lang="en-US"/>
              <a:pPr>
                <a:defRPr/>
              </a:pPr>
              <a:t>‹#›</a:t>
            </a:fld>
            <a:endParaRPr lang="en-US"/>
          </a:p>
        </p:txBody>
      </p:sp>
    </p:spTree>
    <p:extLst>
      <p:ext uri="{BB962C8B-B14F-4D97-AF65-F5344CB8AC3E}">
        <p14:creationId xmlns:p14="http://schemas.microsoft.com/office/powerpoint/2010/main" val="327987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0AD68FA-AAAD-411A-B041-64FF4B70B9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en.wikipedia.org/wiki/Image:Mongol_Empire_map_2.gif" TargetMode="Externa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hyperlink" Target="http://upload.wikimedia.org/wikipedia/commons/b/bc/Mongol_Empire_map_2.gi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en/3/36/Genghis_Khan_Monument.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f/fb/Kievan_Rus_en.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6/6c/Russia01.gi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a/ac/Moscow_daniel.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5/52/Ivan_III_of_Russia.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imgres?imgurl=http://econc10.bu.edu/economic_systems/NatIdentity/FSU/Russia/prerevolution/VladimirI_anim.gif&amp;imgrefurl=http://econc10.bu.edu/economic_systems/NatIdentity/FSU/Russia/prerevolution/rise_of_the_russian_nation.htm&amp;h=600&amp;w=530&amp;sz=862&amp;hl=en&amp;start=2&amp;usg=__2o_FW4F4A_h59F3lw4EGYE6CkkY=&amp;tbnid=BHRhGT_N7AW3pM:&amp;tbnh=135&amp;tbnw=119&amp;prev=/images?q%3Dvladimir%2BI%26gbv%3D2%26hl%3Den%26safe%3Dactiv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0/00/Anton_Losenko._Vladimir_and_Rogneda.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en/c/c7/Bilibin_yaroslav.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609600"/>
            <a:ext cx="9144000" cy="1143000"/>
          </a:xfrm>
        </p:spPr>
        <p:txBody>
          <a:bodyPr/>
          <a:lstStyle/>
          <a:p>
            <a:pPr>
              <a:defRPr/>
            </a:pPr>
            <a:r>
              <a:rPr lang="en-US" sz="9200" dirty="0">
                <a:solidFill>
                  <a:schemeClr val="accent2"/>
                </a:solidFill>
                <a:effectLst>
                  <a:outerShdw blurRad="38100" dist="38100" dir="2700000" algn="tl">
                    <a:srgbClr val="000000"/>
                  </a:outerShdw>
                </a:effectLst>
                <a:latin typeface="Showcard Gothic" pitchFamily="82" charset="0"/>
              </a:rPr>
              <a:t>Early Russia:</a:t>
            </a:r>
          </a:p>
        </p:txBody>
      </p:sp>
      <p:sp>
        <p:nvSpPr>
          <p:cNvPr id="2051" name="Text Box 4"/>
          <p:cNvSpPr txBox="1">
            <a:spLocks noChangeArrowheads="1"/>
          </p:cNvSpPr>
          <p:nvPr/>
        </p:nvSpPr>
        <p:spPr bwMode="auto">
          <a:xfrm>
            <a:off x="2209800" y="6096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endParaRPr lang="en-US" altLang="en-US"/>
          </a:p>
        </p:txBody>
      </p:sp>
      <p:pic>
        <p:nvPicPr>
          <p:cNvPr id="20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79663"/>
            <a:ext cx="6019800" cy="41592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3132138" cy="33528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3"/>
          <p:cNvSpPr>
            <a:spLocks noGrp="1" noChangeArrowheads="1"/>
          </p:cNvSpPr>
          <p:nvPr>
            <p:ph type="subTitle" idx="1"/>
          </p:nvPr>
        </p:nvSpPr>
        <p:spPr>
          <a:xfrm>
            <a:off x="0" y="1828800"/>
            <a:ext cx="6934200" cy="1066800"/>
          </a:xfrm>
        </p:spPr>
        <p:txBody>
          <a:bodyPr/>
          <a:lstStyle/>
          <a:p>
            <a:pPr>
              <a:defRPr/>
            </a:pPr>
            <a:r>
              <a:rPr lang="en-US" sz="5600" dirty="0">
                <a:effectLst>
                  <a:outerShdw blurRad="38100" dist="38100" dir="2700000" algn="tl">
                    <a:srgbClr val="FFFFFF"/>
                  </a:outerShdw>
                </a:effectLst>
                <a:latin typeface="Cooper Black" pitchFamily="18" charset="0"/>
              </a:rPr>
              <a:t>Kiev to Moscow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300" fill="hold"/>
                                        <p:tgtEl>
                                          <p:spTgt spid="20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dissolve">
                                      <p:cBhvr>
                                        <p:cTn id="13" dur="500"/>
                                        <p:tgtEl>
                                          <p:spTgt spid="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dissolve">
                                      <p:cBhvr>
                                        <p:cTn id="1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800600" cy="35147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0" y="381000"/>
            <a:ext cx="6324600" cy="13716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The Mongols</a:t>
            </a:r>
          </a:p>
        </p:txBody>
      </p:sp>
      <p:sp>
        <p:nvSpPr>
          <p:cNvPr id="7173" name="Rectangle 5"/>
          <p:cNvSpPr>
            <a:spLocks noGrp="1" noChangeArrowheads="1"/>
          </p:cNvSpPr>
          <p:nvPr>
            <p:ph type="body" idx="1"/>
          </p:nvPr>
        </p:nvSpPr>
        <p:spPr>
          <a:xfrm>
            <a:off x="304800" y="1828800"/>
            <a:ext cx="8610600" cy="4724400"/>
          </a:xfrm>
        </p:spPr>
        <p:txBody>
          <a:bodyPr/>
          <a:lstStyle/>
          <a:p>
            <a:pPr>
              <a:defRPr/>
            </a:pPr>
            <a:r>
              <a:rPr lang="en-US" sz="4400" dirty="0">
                <a:effectLst>
                  <a:outerShdw blurRad="38100" dist="38100" dir="2700000" algn="tl">
                    <a:srgbClr val="FFFFFF"/>
                  </a:outerShdw>
                </a:effectLst>
                <a:latin typeface="Cooper Black" pitchFamily="18" charset="0"/>
              </a:rPr>
              <a:t>From                                                         </a:t>
            </a:r>
            <a:r>
              <a:rPr lang="en-US" sz="4400" dirty="0">
                <a:solidFill>
                  <a:srgbClr val="FFFF00"/>
                </a:solidFill>
                <a:effectLst>
                  <a:outerShdw blurRad="38100" dist="38100" dir="2700000" algn="tl">
                    <a:srgbClr val="000000"/>
                  </a:outerShdw>
                </a:effectLst>
                <a:latin typeface="Cooper Black" pitchFamily="18" charset="0"/>
              </a:rPr>
              <a:t>central                                                 Asia</a:t>
            </a:r>
          </a:p>
          <a:p>
            <a:pPr>
              <a:defRPr/>
            </a:pPr>
            <a:r>
              <a:rPr lang="en-US" sz="4400" dirty="0">
                <a:effectLst>
                  <a:outerShdw blurRad="38100" dist="38100" dir="2700000" algn="tl">
                    <a:srgbClr val="FFFFFF"/>
                  </a:outerShdw>
                </a:effectLst>
                <a:latin typeface="Cooper Black" pitchFamily="18" charset="0"/>
              </a:rPr>
              <a:t>Created                                             the </a:t>
            </a:r>
            <a:r>
              <a:rPr lang="en-US" sz="4400" dirty="0">
                <a:solidFill>
                  <a:srgbClr val="FFFF00"/>
                </a:solidFill>
                <a:effectLst>
                  <a:outerShdw blurRad="38100" dist="38100" dir="2700000" algn="tl">
                    <a:srgbClr val="000000"/>
                  </a:outerShdw>
                </a:effectLst>
                <a:latin typeface="Cooper Black" pitchFamily="18" charset="0"/>
              </a:rPr>
              <a:t>largest </a:t>
            </a:r>
            <a:r>
              <a:rPr lang="en-US" sz="4400" dirty="0">
                <a:effectLst>
                  <a:outerShdw blurRad="50800" dist="50800" dir="5400000" algn="ctr" rotWithShape="0">
                    <a:schemeClr val="bg1"/>
                  </a:outerShdw>
                </a:effectLst>
                <a:latin typeface="Cooper Black" pitchFamily="18" charset="0"/>
              </a:rPr>
              <a:t>land empire in history</a:t>
            </a:r>
          </a:p>
          <a:p>
            <a:pPr>
              <a:defRPr/>
            </a:pPr>
            <a:endParaRPr lang="en-US" dirty="0">
              <a:solidFill>
                <a:srgbClr val="FFFF00"/>
              </a:solidFill>
              <a:effectLst>
                <a:outerShdw blurRad="38100" dist="38100" dir="2700000" algn="tl">
                  <a:srgbClr val="000000"/>
                </a:outerShdw>
              </a:effectLst>
              <a:latin typeface="Cooper Black"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arn(outVertical)">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wipe(left)">
                                      <p:cBhvr>
                                        <p:cTn id="12" dur="500"/>
                                        <p:tgtEl>
                                          <p:spTgt spid="71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3">
                                            <p:txEl>
                                              <p:pRg st="1" end="1"/>
                                            </p:txEl>
                                          </p:spTgt>
                                        </p:tgtEl>
                                        <p:attrNameLst>
                                          <p:attrName>style.visibility</p:attrName>
                                        </p:attrNameLst>
                                      </p:cBhvr>
                                      <p:to>
                                        <p:strVal val="visible"/>
                                      </p:to>
                                    </p:set>
                                    <p:animEffect transition="in" filter="wipe(left)">
                                      <p:cBhvr>
                                        <p:cTn id="17" dur="500"/>
                                        <p:tgtEl>
                                          <p:spTgt spid="71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Location of Mongol Empire">
            <a:hlinkClick r:id="rId2" tooltip="Location of Mongol Empir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Image:Mongol Empire map 2.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1981200"/>
            <a:ext cx="8667750" cy="4495800"/>
          </a:xfrm>
        </p:spPr>
        <p:txBody>
          <a:bodyPr/>
          <a:lstStyle/>
          <a:p>
            <a:pPr>
              <a:lnSpc>
                <a:spcPct val="90000"/>
              </a:lnSpc>
              <a:defRPr/>
            </a:pPr>
            <a:r>
              <a:rPr lang="en-US" sz="4000" u="sng" dirty="0">
                <a:effectLst>
                  <a:outerShdw blurRad="50800" dist="50800" dir="5400000" algn="ctr" rotWithShape="0">
                    <a:schemeClr val="bg1"/>
                  </a:outerShdw>
                </a:effectLst>
                <a:latin typeface="Cooper Black" pitchFamily="18" charset="0"/>
              </a:rPr>
              <a:t>Genghis                                               Khan</a:t>
            </a:r>
            <a:r>
              <a:rPr lang="en-US" sz="4000" dirty="0">
                <a:effectLst>
                  <a:outerShdw blurRad="50800" dist="50800" dir="5400000" algn="ctr" rotWithShape="0">
                    <a:schemeClr val="bg1"/>
                  </a:outerShdw>
                </a:effectLst>
                <a:latin typeface="Cooper Black" pitchFamily="18" charset="0"/>
              </a:rPr>
              <a:t>:</a:t>
            </a:r>
          </a:p>
          <a:p>
            <a:pPr>
              <a:lnSpc>
                <a:spcPct val="90000"/>
              </a:lnSpc>
              <a:defRPr/>
            </a:pPr>
            <a:r>
              <a:rPr lang="en-US" sz="4000" dirty="0">
                <a:effectLst>
                  <a:outerShdw blurRad="38100" dist="38100" dir="2700000" algn="tl">
                    <a:srgbClr val="FFFFFF"/>
                  </a:outerShdw>
                </a:effectLst>
                <a:latin typeface="Cooper Black" pitchFamily="18" charset="0"/>
              </a:rPr>
              <a:t>Mongol that                                        united </a:t>
            </a:r>
            <a:r>
              <a:rPr lang="en-US" sz="4000" dirty="0">
                <a:solidFill>
                  <a:srgbClr val="FFFF00"/>
                </a:solidFill>
                <a:effectLst>
                  <a:outerShdw blurRad="38100" dist="38100" dir="2700000" algn="tl">
                    <a:srgbClr val="000000"/>
                  </a:outerShdw>
                </a:effectLst>
                <a:latin typeface="Cooper Black" pitchFamily="18" charset="0"/>
              </a:rPr>
              <a:t>clans</a:t>
            </a:r>
            <a:r>
              <a:rPr lang="en-US" sz="4000" dirty="0">
                <a:solidFill>
                  <a:srgbClr val="FF0066"/>
                </a:solidFill>
                <a:effectLst>
                  <a:outerShdw blurRad="38100" dist="38100" dir="2700000" algn="tl">
                    <a:srgbClr val="000000"/>
                  </a:outerShdw>
                </a:effectLst>
                <a:latin typeface="Cooper Black" pitchFamily="18" charset="0"/>
              </a:rPr>
              <a:t> </a:t>
            </a:r>
            <a:r>
              <a:rPr lang="en-US" sz="4000" dirty="0">
                <a:effectLst>
                  <a:outerShdw blurRad="50800" dist="50800" dir="5400000" algn="ctr" rotWithShape="0">
                    <a:schemeClr val="bg1"/>
                  </a:outerShdw>
                </a:effectLst>
                <a:latin typeface="Cooper Black" pitchFamily="18" charset="0"/>
              </a:rPr>
              <a:t>of expert fighters on horseback</a:t>
            </a:r>
          </a:p>
          <a:p>
            <a:pPr>
              <a:lnSpc>
                <a:spcPct val="90000"/>
              </a:lnSpc>
              <a:defRPr/>
            </a:pPr>
            <a:r>
              <a:rPr lang="en-US" sz="4000" dirty="0">
                <a:effectLst>
                  <a:outerShdw blurRad="38100" dist="38100" dir="2700000" algn="tl">
                    <a:srgbClr val="FFFFFF"/>
                  </a:outerShdw>
                </a:effectLst>
                <a:latin typeface="Cooper Black" pitchFamily="18" charset="0"/>
              </a:rPr>
              <a:t>Organized them into </a:t>
            </a:r>
            <a:r>
              <a:rPr lang="en-US" sz="4000" dirty="0">
                <a:solidFill>
                  <a:srgbClr val="FFFF00"/>
                </a:solidFill>
                <a:effectLst>
                  <a:outerShdw blurRad="38100" dist="38100" dir="2700000" algn="tl">
                    <a:srgbClr val="000000"/>
                  </a:outerShdw>
                </a:effectLst>
                <a:latin typeface="Cooper Black" pitchFamily="18" charset="0"/>
              </a:rPr>
              <a:t>disciplined</a:t>
            </a:r>
            <a:r>
              <a:rPr lang="en-US" sz="4000" dirty="0">
                <a:solidFill>
                  <a:srgbClr val="FF0066"/>
                </a:solidFill>
                <a:effectLst>
                  <a:outerShdw blurRad="38100" dist="38100" dir="2700000" algn="tl">
                    <a:srgbClr val="000000"/>
                  </a:outerShdw>
                </a:effectLst>
                <a:latin typeface="Cooper Black" pitchFamily="18" charset="0"/>
              </a:rPr>
              <a:t> </a:t>
            </a:r>
            <a:r>
              <a:rPr lang="en-US" sz="4000" dirty="0">
                <a:effectLst>
                  <a:outerShdw blurRad="50800" dist="50800" dir="5400000" algn="ctr" rotWithShape="0">
                    <a:schemeClr val="bg1"/>
                  </a:outerShdw>
                </a:effectLst>
                <a:latin typeface="Cooper Black" pitchFamily="18" charset="0"/>
              </a:rPr>
              <a:t>cavalry units</a:t>
            </a:r>
          </a:p>
        </p:txBody>
      </p:sp>
      <p:pic>
        <p:nvPicPr>
          <p:cNvPr id="14339" name="Picture 5" descr="Genghis_khan_statue_on_sukhbaatar_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
            <a:ext cx="4476750" cy="3360738"/>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0" y="533400"/>
            <a:ext cx="65532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The Mongols</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arn(outVertical)">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ipe(left)">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wipe(left)">
                                      <p:cBhvr>
                                        <p:cTn id="17" dur="5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wipe(left)">
                                      <p:cBhvr>
                                        <p:cTn id="2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19800"/>
          </a:xfrm>
        </p:spPr>
        <p:txBody>
          <a:bodyPr/>
          <a:lstStyle/>
          <a:p>
            <a:pPr>
              <a:buFontTx/>
              <a:buNone/>
              <a:defRPr/>
            </a:pPr>
            <a:r>
              <a:rPr lang="en-US" sz="3600" dirty="0">
                <a:effectLst>
                  <a:outerShdw blurRad="38100" dist="38100" dir="2700000" algn="tl">
                    <a:srgbClr val="000000">
                      <a:alpha val="43137"/>
                    </a:srgbClr>
                  </a:outerShdw>
                </a:effectLst>
                <a:latin typeface="Cooper Black" pitchFamily="18" charset="0"/>
              </a:rPr>
              <a:t>  </a:t>
            </a:r>
            <a:r>
              <a:rPr lang="en-US" sz="3600" dirty="0">
                <a:effectLst>
                  <a:outerShdw blurRad="50800" dist="50800" dir="5400000" algn="ctr" rotWithShape="0">
                    <a:schemeClr val="bg1"/>
                  </a:outerShdw>
                </a:effectLst>
                <a:latin typeface="Cooper Black" pitchFamily="18" charset="0"/>
              </a:rPr>
              <a:t>“The greatest                                                             happiness is to                                            vanquish your                                               enemies, to chase                                                          them before you,                                               to rob them of                                                                    their wealth, to see those dear to them bathed in tears, to clasp to your bosom their wives and daughters…”</a:t>
            </a:r>
          </a:p>
        </p:txBody>
      </p:sp>
      <p:pic>
        <p:nvPicPr>
          <p:cNvPr id="15363" name="Picture 2" descr="http://www.google.com/url?source=imglanding&amp;ct=img&amp;q=http://2.bp.blogspot.com/-mKmwLTBGJqQ/TdPEOwTharI/AAAAAAAAA8A/rIBv2ObYL-8/s1600/genghis%2Bkhan%2Bor%2Btemudjin.jpg&amp;sa=X&amp;ei=xuuNTsnDDse1tgfAu_iGDA&amp;ved=0CAoQ8wc&amp;usg=AFQjCNEd_S0XvuSOHG3YBF3c47m79aDS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3683000" cy="3505200"/>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09600"/>
            <a:ext cx="5715000" cy="1143000"/>
          </a:xfrm>
        </p:spPr>
        <p:txBody>
          <a:bodyPr/>
          <a:lstStyle/>
          <a:p>
            <a:pPr>
              <a:defRPr/>
            </a:pPr>
            <a:r>
              <a:rPr lang="en-US" sz="6000">
                <a:solidFill>
                  <a:schemeClr val="accent2"/>
                </a:solidFill>
                <a:effectLst>
                  <a:outerShdw blurRad="38100" dist="38100" dir="2700000" algn="tl">
                    <a:srgbClr val="000000"/>
                  </a:outerShdw>
                </a:effectLst>
                <a:latin typeface="Showcard Gothic" pitchFamily="82" charset="0"/>
              </a:rPr>
              <a:t>The Mongols</a:t>
            </a:r>
          </a:p>
        </p:txBody>
      </p:sp>
      <p:sp>
        <p:nvSpPr>
          <p:cNvPr id="40963" name="Rectangle 3"/>
          <p:cNvSpPr>
            <a:spLocks noGrp="1" noChangeArrowheads="1"/>
          </p:cNvSpPr>
          <p:nvPr>
            <p:ph type="body" idx="1"/>
          </p:nvPr>
        </p:nvSpPr>
        <p:spPr>
          <a:xfrm>
            <a:off x="228600" y="1981200"/>
            <a:ext cx="8915400" cy="4648200"/>
          </a:xfrm>
        </p:spPr>
        <p:txBody>
          <a:bodyPr/>
          <a:lstStyle/>
          <a:p>
            <a:pPr>
              <a:defRPr/>
            </a:pPr>
            <a:r>
              <a:rPr lang="en-US" sz="4000" dirty="0">
                <a:effectLst>
                  <a:outerShdw blurRad="38100" dist="38100" dir="2700000" algn="tl">
                    <a:srgbClr val="FFFFFF"/>
                  </a:outerShdw>
                </a:effectLst>
                <a:latin typeface="Cooper Black" pitchFamily="18" charset="0"/>
              </a:rPr>
              <a:t>Used these units                                             to </a:t>
            </a:r>
            <a:r>
              <a:rPr lang="en-US" sz="4000" dirty="0">
                <a:effectLst>
                  <a:outerShdw blurRad="50800" dist="50800" dir="5400000" algn="ctr" rotWithShape="0">
                    <a:schemeClr val="bg1"/>
                  </a:outerShdw>
                </a:effectLst>
                <a:latin typeface="Cooper Black" pitchFamily="18" charset="0"/>
              </a:rPr>
              <a:t>gain control of                               </a:t>
            </a:r>
            <a:r>
              <a:rPr lang="en-US" sz="4000" dirty="0">
                <a:solidFill>
                  <a:srgbClr val="FFFF00"/>
                </a:solidFill>
                <a:effectLst>
                  <a:outerShdw blurRad="38100" dist="38100" dir="2700000" algn="tl">
                    <a:srgbClr val="000000"/>
                  </a:outerShdw>
                </a:effectLst>
                <a:latin typeface="Cooper Black" pitchFamily="18" charset="0"/>
              </a:rPr>
              <a:t>Russia</a:t>
            </a:r>
          </a:p>
          <a:p>
            <a:pPr>
              <a:defRPr/>
            </a:pPr>
            <a:r>
              <a:rPr lang="en-US" sz="4000" dirty="0">
                <a:effectLst>
                  <a:outerShdw blurRad="38100" dist="38100" dir="2700000" algn="tl">
                    <a:srgbClr val="FFFFFF"/>
                  </a:outerShdw>
                </a:effectLst>
                <a:latin typeface="Cooper Black" pitchFamily="18" charset="0"/>
              </a:rPr>
              <a:t>Mongols ruled the                        Russians, but </a:t>
            </a:r>
            <a:r>
              <a:rPr lang="en-US" sz="4000" dirty="0">
                <a:effectLst>
                  <a:outerShdw blurRad="50800" dist="50800" dir="5400000" algn="ctr" rotWithShape="0">
                    <a:schemeClr val="bg1"/>
                  </a:outerShdw>
                </a:effectLst>
                <a:latin typeface="Cooper Black" pitchFamily="18" charset="0"/>
              </a:rPr>
              <a:t>DID                                    NOT try to</a:t>
            </a:r>
            <a:r>
              <a:rPr lang="en-US" sz="4000" dirty="0">
                <a:solidFill>
                  <a:srgbClr val="00FF00"/>
                </a:solidFill>
                <a:effectLst>
                  <a:outerShdw blurRad="38100" dist="38100" dir="2700000" algn="tl">
                    <a:srgbClr val="000000"/>
                  </a:outerShdw>
                </a:effectLst>
                <a:latin typeface="Cooper Black" pitchFamily="18" charset="0"/>
              </a:rPr>
              <a:t> </a:t>
            </a:r>
            <a:r>
              <a:rPr lang="en-US" sz="4000" dirty="0">
                <a:solidFill>
                  <a:srgbClr val="FFFF00"/>
                </a:solidFill>
                <a:effectLst>
                  <a:outerShdw blurRad="38100" dist="38100" dir="2700000" algn="tl">
                    <a:srgbClr val="000000"/>
                  </a:outerShdw>
                </a:effectLst>
                <a:latin typeface="Cooper Black" pitchFamily="18" charset="0"/>
              </a:rPr>
              <a:t>impose</a:t>
            </a:r>
            <a:r>
              <a:rPr lang="en-US" sz="4000" dirty="0">
                <a:solidFill>
                  <a:srgbClr val="00FF00"/>
                </a:solidFill>
                <a:effectLst>
                  <a:outerShdw blurRad="38100" dist="38100" dir="2700000" algn="tl">
                    <a:srgbClr val="000000"/>
                  </a:outerShdw>
                </a:effectLst>
                <a:latin typeface="Cooper Black" pitchFamily="18" charset="0"/>
              </a:rPr>
              <a:t> </a:t>
            </a:r>
            <a:r>
              <a:rPr lang="en-US" sz="4000" dirty="0">
                <a:effectLst>
                  <a:outerShdw blurRad="50800" dist="50800" dir="5400000" algn="ctr" rotWithShape="0">
                    <a:schemeClr val="bg1"/>
                  </a:outerShdw>
                </a:effectLst>
                <a:latin typeface="Cooper Black" pitchFamily="18" charset="0"/>
              </a:rPr>
              <a:t>upon their culture</a:t>
            </a:r>
          </a:p>
          <a:p>
            <a:pPr>
              <a:defRPr/>
            </a:pPr>
            <a:endParaRPr lang="en-US" sz="4000" dirty="0">
              <a:solidFill>
                <a:srgbClr val="00FF00"/>
              </a:solidFill>
              <a:effectLst>
                <a:outerShdw blurRad="38100" dist="38100" dir="2700000" algn="tl">
                  <a:srgbClr val="000000"/>
                </a:outerShdw>
              </a:effectLst>
              <a:latin typeface="Cooper Black" pitchFamily="18" charset="0"/>
            </a:endParaRPr>
          </a:p>
        </p:txBody>
      </p:sp>
      <p:pic>
        <p:nvPicPr>
          <p:cNvPr id="16388" name="Picture 7" descr="Image:Genghis Khan Monume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304800"/>
            <a:ext cx="2938462" cy="48768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57200"/>
            <a:ext cx="77724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The Mongols</a:t>
            </a:r>
          </a:p>
        </p:txBody>
      </p:sp>
      <p:sp>
        <p:nvSpPr>
          <p:cNvPr id="14339" name="Rectangle 3"/>
          <p:cNvSpPr>
            <a:spLocks noGrp="1" noChangeArrowheads="1"/>
          </p:cNvSpPr>
          <p:nvPr>
            <p:ph type="body" idx="1"/>
          </p:nvPr>
        </p:nvSpPr>
        <p:spPr>
          <a:xfrm>
            <a:off x="228600" y="1905000"/>
            <a:ext cx="8915400" cy="4191000"/>
          </a:xfrm>
        </p:spPr>
        <p:txBody>
          <a:bodyPr/>
          <a:lstStyle/>
          <a:p>
            <a:pPr>
              <a:defRPr/>
            </a:pPr>
            <a:r>
              <a:rPr lang="en-US" sz="4000" dirty="0">
                <a:effectLst>
                  <a:outerShdw blurRad="38100" dist="38100" dir="2700000" algn="tl">
                    <a:srgbClr val="FFFFFF"/>
                  </a:outerShdw>
                </a:effectLst>
                <a:latin typeface="Cooper Black" pitchFamily="18" charset="0"/>
              </a:rPr>
              <a:t>The Mongols ruled the Russians for </a:t>
            </a:r>
            <a:r>
              <a:rPr lang="en-US" sz="4000" dirty="0">
                <a:effectLst>
                  <a:outerShdw blurRad="50800" dist="50800" dir="5400000" algn="ctr" rotWithShape="0">
                    <a:schemeClr val="bg1"/>
                  </a:outerShdw>
                </a:effectLst>
                <a:latin typeface="Cooper Black" pitchFamily="18" charset="0"/>
              </a:rPr>
              <a:t>almost</a:t>
            </a:r>
            <a:r>
              <a:rPr lang="en-US" sz="4000" dirty="0">
                <a:solidFill>
                  <a:srgbClr val="FF0000"/>
                </a:solidFill>
                <a:effectLst>
                  <a:outerShdw blurRad="38100" dist="38100" dir="2700000" algn="tl">
                    <a:srgbClr val="000000"/>
                  </a:outerShdw>
                </a:effectLst>
                <a:latin typeface="Cooper Black" pitchFamily="18" charset="0"/>
              </a:rPr>
              <a:t> </a:t>
            </a:r>
            <a:r>
              <a:rPr lang="en-US" sz="4000" dirty="0">
                <a:solidFill>
                  <a:srgbClr val="FFFF00"/>
                </a:solidFill>
                <a:effectLst>
                  <a:outerShdw blurRad="38100" dist="38100" dir="2700000" algn="tl">
                    <a:srgbClr val="000000"/>
                  </a:outerShdw>
                </a:effectLst>
                <a:latin typeface="Cooper Black" pitchFamily="18" charset="0"/>
              </a:rPr>
              <a:t>250 years</a:t>
            </a:r>
          </a:p>
          <a:p>
            <a:pPr>
              <a:defRPr/>
            </a:pPr>
            <a:r>
              <a:rPr lang="en-US" sz="4000" u="sng" dirty="0">
                <a:effectLst>
                  <a:outerShdw blurRad="38100" dist="38100" dir="2700000" algn="tl">
                    <a:srgbClr val="FFFFFF"/>
                  </a:outerShdw>
                </a:effectLst>
                <a:latin typeface="Cooper Black" pitchFamily="18" charset="0"/>
              </a:rPr>
              <a:t>Demanded 2 things</a:t>
            </a:r>
            <a:r>
              <a:rPr lang="en-US" sz="4000" dirty="0">
                <a:effectLst>
                  <a:outerShdw blurRad="38100" dist="38100" dir="2700000" algn="tl">
                    <a:srgbClr val="FFFFFF"/>
                  </a:outerShdw>
                </a:effectLst>
                <a:latin typeface="Cooper Black" pitchFamily="18" charset="0"/>
              </a:rPr>
              <a:t>:</a:t>
            </a:r>
          </a:p>
          <a:p>
            <a:pPr>
              <a:defRPr/>
            </a:pPr>
            <a:r>
              <a:rPr lang="en-US" sz="4000" dirty="0">
                <a:solidFill>
                  <a:srgbClr val="FFFF00"/>
                </a:solidFill>
                <a:effectLst>
                  <a:outerShdw blurRad="38100" dist="38100" dir="2700000" algn="tl">
                    <a:srgbClr val="000000"/>
                  </a:outerShdw>
                </a:effectLst>
                <a:latin typeface="Cooper Black" pitchFamily="18" charset="0"/>
              </a:rPr>
              <a:t>Absolute obedience</a:t>
            </a:r>
          </a:p>
          <a:p>
            <a:pPr>
              <a:defRPr/>
            </a:pPr>
            <a:r>
              <a:rPr lang="en-US" sz="4000" dirty="0">
                <a:solidFill>
                  <a:srgbClr val="FFFF00"/>
                </a:solidFill>
                <a:effectLst>
                  <a:outerShdw blurRad="38100" dist="38100" dir="2700000" algn="tl">
                    <a:srgbClr val="000000"/>
                  </a:outerShdw>
                </a:effectLst>
                <a:latin typeface="Cooper Black" pitchFamily="18" charset="0"/>
              </a:rPr>
              <a:t>Massive tribute</a:t>
            </a:r>
            <a:r>
              <a:rPr lang="en-US" sz="4000" dirty="0">
                <a:effectLst>
                  <a:outerShdw blurRad="38100" dist="38100" dir="2700000" algn="tl">
                    <a:srgbClr val="FFFFFF"/>
                  </a:outerShdw>
                </a:effectLst>
                <a:latin typeface="Cooper Black" pitchFamily="18" charset="0"/>
              </a:rPr>
              <a:t>, or </a:t>
            </a:r>
            <a:r>
              <a:rPr lang="en-US" sz="4000" dirty="0">
                <a:effectLst>
                  <a:outerShdw blurRad="50800" dist="50800" dir="5400000" algn="ctr" rotWithShape="0">
                    <a:schemeClr val="bg1"/>
                  </a:outerShdw>
                </a:effectLst>
                <a:latin typeface="Cooper Black" pitchFamily="18" charset="0"/>
              </a:rPr>
              <a:t>taxes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arn(outVertical)">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wipe(left)">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wipe(left)">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wipe(left)">
                                      <p:cBhvr>
                                        <p:cTn id="2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28600" y="1752600"/>
            <a:ext cx="8915400" cy="5105400"/>
          </a:xfrm>
        </p:spPr>
        <p:txBody>
          <a:bodyPr/>
          <a:lstStyle/>
          <a:p>
            <a:pPr>
              <a:defRPr/>
            </a:pPr>
            <a:r>
              <a:rPr lang="en-US" sz="4000" u="sng" dirty="0">
                <a:effectLst>
                  <a:outerShdw blurRad="38100" dist="38100" dir="2700000" algn="tl">
                    <a:srgbClr val="FFFFFF"/>
                  </a:outerShdw>
                </a:effectLst>
                <a:latin typeface="Cooper Black" pitchFamily="18" charset="0"/>
              </a:rPr>
              <a:t>Impact of the                                          Mongols</a:t>
            </a:r>
            <a:r>
              <a:rPr lang="en-US" sz="4000" dirty="0">
                <a:effectLst>
                  <a:outerShdw blurRad="38100" dist="38100" dir="2700000" algn="tl">
                    <a:srgbClr val="FFFFFF"/>
                  </a:outerShdw>
                </a:effectLst>
                <a:latin typeface="Cooper Black" pitchFamily="18" charset="0"/>
              </a:rPr>
              <a:t>:</a:t>
            </a:r>
          </a:p>
          <a:p>
            <a:pPr>
              <a:defRPr/>
            </a:pPr>
            <a:r>
              <a:rPr lang="en-US" sz="4000" dirty="0">
                <a:effectLst>
                  <a:outerShdw blurRad="38100" dist="38100" dir="2700000" algn="tl">
                    <a:srgbClr val="FFFFFF"/>
                  </a:outerShdw>
                </a:effectLst>
                <a:latin typeface="Cooper Black" pitchFamily="18" charset="0"/>
              </a:rPr>
              <a:t>Russia </a:t>
            </a:r>
            <a:r>
              <a:rPr lang="en-US" sz="4000" dirty="0">
                <a:effectLst>
                  <a:outerShdw blurRad="50800" dist="50800" dir="5400000" algn="ctr" rotWithShape="0">
                    <a:schemeClr val="bg1"/>
                  </a:outerShdw>
                </a:effectLst>
                <a:latin typeface="Cooper Black" pitchFamily="18" charset="0"/>
              </a:rPr>
              <a:t>influenced by </a:t>
            </a:r>
            <a:r>
              <a:rPr lang="en-US" sz="4000" dirty="0">
                <a:solidFill>
                  <a:srgbClr val="FFFF00"/>
                </a:solidFill>
                <a:effectLst>
                  <a:outerShdw blurRad="38100" dist="38100" dir="2700000" algn="tl">
                    <a:srgbClr val="000000"/>
                  </a:outerShdw>
                </a:effectLst>
                <a:latin typeface="Cooper Black" pitchFamily="18" charset="0"/>
              </a:rPr>
              <a:t>Asia</a:t>
            </a:r>
            <a:r>
              <a:rPr lang="en-US" sz="4000" dirty="0">
                <a:effectLst>
                  <a:outerShdw blurRad="38100" dist="38100" dir="2700000" algn="tl">
                    <a:srgbClr val="FFFFFF"/>
                  </a:outerShdw>
                </a:effectLst>
                <a:latin typeface="Cooper Black" pitchFamily="18" charset="0"/>
              </a:rPr>
              <a:t> </a:t>
            </a:r>
            <a:endParaRPr lang="en-US" sz="4000" dirty="0">
              <a:solidFill>
                <a:schemeClr val="accent2"/>
              </a:solidFill>
              <a:effectLst>
                <a:outerShdw blurRad="38100" dist="38100" dir="2700000" algn="tl">
                  <a:srgbClr val="000000"/>
                </a:outerShdw>
              </a:effectLst>
              <a:latin typeface="Cooper Black" pitchFamily="18" charset="0"/>
            </a:endParaRPr>
          </a:p>
          <a:p>
            <a:pPr>
              <a:defRPr/>
            </a:pPr>
            <a:r>
              <a:rPr lang="en-US" sz="4000" dirty="0">
                <a:effectLst>
                  <a:outerShdw blurRad="50800" dist="50800" dir="5400000" algn="ctr" rotWithShape="0">
                    <a:schemeClr val="bg1"/>
                  </a:outerShdw>
                </a:effectLst>
                <a:latin typeface="Cooper Black" pitchFamily="18" charset="0"/>
              </a:rPr>
              <a:t>Russia is </a:t>
            </a:r>
            <a:r>
              <a:rPr lang="en-US" sz="4000" dirty="0">
                <a:solidFill>
                  <a:srgbClr val="FFFF00"/>
                </a:solidFill>
                <a:effectLst>
                  <a:outerShdw blurRad="38100" dist="38100" dir="2700000" algn="tl">
                    <a:srgbClr val="000000"/>
                  </a:outerShdw>
                </a:effectLst>
                <a:latin typeface="Cooper Black" pitchFamily="18" charset="0"/>
              </a:rPr>
              <a:t>isolated </a:t>
            </a:r>
            <a:r>
              <a:rPr lang="en-US" sz="4000" dirty="0">
                <a:effectLst>
                  <a:outerShdw blurRad="50800" dist="50800" dir="5400000" algn="ctr" rotWithShape="0">
                    <a:schemeClr val="bg1"/>
                  </a:outerShdw>
                </a:effectLst>
                <a:latin typeface="Cooper Black" pitchFamily="18" charset="0"/>
              </a:rPr>
              <a:t>from the West, or the rest of Europe</a:t>
            </a:r>
          </a:p>
          <a:p>
            <a:pPr>
              <a:defRPr/>
            </a:pPr>
            <a:r>
              <a:rPr lang="en-US" sz="4000" dirty="0">
                <a:effectLst>
                  <a:outerShdw blurRad="38100" dist="38100" dir="2700000" algn="tl">
                    <a:srgbClr val="FFFFFF"/>
                  </a:outerShdw>
                </a:effectLst>
                <a:latin typeface="Cooper Black" pitchFamily="18" charset="0"/>
              </a:rPr>
              <a:t>As a result, Russia developed a </a:t>
            </a:r>
            <a:r>
              <a:rPr lang="en-US" sz="4000" dirty="0">
                <a:solidFill>
                  <a:srgbClr val="FFFF00"/>
                </a:solidFill>
                <a:effectLst>
                  <a:outerShdw blurRad="38100" dist="38100" dir="2700000" algn="tl">
                    <a:srgbClr val="000000"/>
                  </a:outerShdw>
                </a:effectLst>
                <a:latin typeface="Cooper Black" pitchFamily="18" charset="0"/>
              </a:rPr>
              <a:t>unique </a:t>
            </a:r>
            <a:r>
              <a:rPr lang="en-US" sz="4000" dirty="0">
                <a:effectLst>
                  <a:outerShdw blurRad="50800" dist="50800" dir="5400000" algn="ctr" rotWithShape="0">
                    <a:schemeClr val="bg1"/>
                  </a:outerShdw>
                </a:effectLst>
                <a:latin typeface="Cooper Black" pitchFamily="18" charset="0"/>
              </a:rPr>
              <a:t>culture</a:t>
            </a:r>
            <a:r>
              <a:rPr lang="en-US" sz="4400" dirty="0">
                <a:effectLst>
                  <a:outerShdw blurRad="50800" dist="50800" dir="5400000" algn="ctr" rotWithShape="0">
                    <a:schemeClr val="bg1"/>
                  </a:outerShdw>
                </a:effectLst>
                <a:latin typeface="Cooper Black" pitchFamily="18" charset="0"/>
              </a:rPr>
              <a:t> </a:t>
            </a:r>
          </a:p>
          <a:p>
            <a:pPr>
              <a:defRPr/>
            </a:pPr>
            <a:endParaRPr lang="en-US" sz="4400" dirty="0">
              <a:effectLst>
                <a:outerShdw blurRad="38100" dist="38100" dir="2700000" algn="tl">
                  <a:srgbClr val="FFFFFF"/>
                </a:outerShdw>
              </a:effectLst>
              <a:latin typeface="Cooper Black" pitchFamily="18" charset="0"/>
            </a:endParaRPr>
          </a:p>
        </p:txBody>
      </p:sp>
      <p:pic>
        <p:nvPicPr>
          <p:cNvPr id="18435" name="Picture 5" descr="Image:Kievan Rus 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67075" cy="28194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0" y="457200"/>
            <a:ext cx="63246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The Mongols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Image:Russia0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325" y="304800"/>
            <a:ext cx="5651500" cy="62579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3012" name="Rectangle 4"/>
          <p:cNvSpPr>
            <a:spLocks noGrp="1" noChangeArrowheads="1"/>
          </p:cNvSpPr>
          <p:nvPr>
            <p:ph type="ctrTitle"/>
          </p:nvPr>
        </p:nvSpPr>
        <p:spPr>
          <a:xfrm>
            <a:off x="228600" y="2130425"/>
            <a:ext cx="8229600" cy="1470025"/>
          </a:xfrm>
        </p:spPr>
        <p:txBody>
          <a:bodyPr/>
          <a:lstStyle/>
          <a:p>
            <a:pPr algn="l">
              <a:defRPr/>
            </a:pPr>
            <a:r>
              <a:rPr lang="en-US" sz="8800">
                <a:solidFill>
                  <a:schemeClr val="accent2"/>
                </a:solidFill>
                <a:effectLst>
                  <a:outerShdw blurRad="38100" dist="38100" dir="2700000" algn="tl">
                    <a:srgbClr val="000000"/>
                  </a:outerShdw>
                </a:effectLst>
                <a:latin typeface="Showcard Gothic" pitchFamily="82" charset="0"/>
              </a:rPr>
              <a:t>The rise of Moscow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457200"/>
            <a:ext cx="50292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Moscow</a:t>
            </a:r>
          </a:p>
        </p:txBody>
      </p:sp>
      <p:sp>
        <p:nvSpPr>
          <p:cNvPr id="15363" name="Rectangle 3"/>
          <p:cNvSpPr>
            <a:spLocks noGrp="1" noChangeArrowheads="1"/>
          </p:cNvSpPr>
          <p:nvPr>
            <p:ph type="body" idx="1"/>
          </p:nvPr>
        </p:nvSpPr>
        <p:spPr>
          <a:xfrm>
            <a:off x="228600" y="1752600"/>
            <a:ext cx="8915400" cy="4648200"/>
          </a:xfrm>
        </p:spPr>
        <p:txBody>
          <a:bodyPr/>
          <a:lstStyle/>
          <a:p>
            <a:pPr>
              <a:defRPr/>
            </a:pPr>
            <a:r>
              <a:rPr lang="en-US" sz="4000" dirty="0">
                <a:effectLst>
                  <a:outerShdw blurRad="38100" dist="38100" dir="2700000" algn="tl">
                    <a:srgbClr val="FFFFFF"/>
                  </a:outerShdw>
                </a:effectLst>
                <a:latin typeface="Cooper Black" pitchFamily="18" charset="0"/>
              </a:rPr>
              <a:t>Moscow                                         developed near                                        the </a:t>
            </a:r>
            <a:r>
              <a:rPr lang="en-US" sz="4000" dirty="0">
                <a:solidFill>
                  <a:srgbClr val="FFFF00"/>
                </a:solidFill>
                <a:effectLst>
                  <a:outerShdw blurRad="38100" dist="38100" dir="2700000" algn="tl">
                    <a:srgbClr val="000000"/>
                  </a:outerShdw>
                </a:effectLst>
                <a:latin typeface="Cooper Black" pitchFamily="18" charset="0"/>
              </a:rPr>
              <a:t>Volga</a:t>
            </a:r>
            <a:r>
              <a:rPr lang="en-US" sz="4000" dirty="0">
                <a:solidFill>
                  <a:srgbClr val="FF0066"/>
                </a:solidFill>
                <a:effectLst>
                  <a:outerShdw blurRad="38100" dist="38100" dir="2700000" algn="tl">
                    <a:srgbClr val="000000"/>
                  </a:outerShdw>
                </a:effectLst>
                <a:latin typeface="Cooper Black" pitchFamily="18" charset="0"/>
              </a:rPr>
              <a:t> </a:t>
            </a:r>
            <a:r>
              <a:rPr lang="en-US" sz="4000" dirty="0">
                <a:effectLst>
                  <a:outerShdw blurRad="50800" dist="50800" dir="5400000" algn="ctr" rotWithShape="0">
                    <a:schemeClr val="bg1"/>
                  </a:outerShdw>
                </a:effectLst>
                <a:latin typeface="Cooper Black" pitchFamily="18" charset="0"/>
              </a:rPr>
              <a:t>&amp; Dnieper Rivers</a:t>
            </a:r>
          </a:p>
          <a:p>
            <a:pPr>
              <a:defRPr/>
            </a:pPr>
            <a:r>
              <a:rPr lang="en-US" sz="4000" dirty="0">
                <a:effectLst>
                  <a:outerShdw blurRad="38100" dist="38100" dir="2700000" algn="tl">
                    <a:srgbClr val="FFFFFF"/>
                  </a:outerShdw>
                </a:effectLst>
                <a:latin typeface="Cooper Black" pitchFamily="18" charset="0"/>
              </a:rPr>
              <a:t>The princes of Moscow  </a:t>
            </a:r>
            <a:r>
              <a:rPr lang="en-US" sz="4000" dirty="0">
                <a:effectLst>
                  <a:outerShdw blurRad="50800" dist="50800" dir="5400000" algn="ctr" rotWithShape="0">
                    <a:schemeClr val="bg1"/>
                  </a:outerShdw>
                </a:effectLst>
                <a:latin typeface="Cooper Black" pitchFamily="18" charset="0"/>
              </a:rPr>
              <a:t>collected</a:t>
            </a:r>
            <a:r>
              <a:rPr lang="en-US" sz="4000" dirty="0">
                <a:solidFill>
                  <a:srgbClr val="FF0066"/>
                </a:solidFill>
                <a:effectLst>
                  <a:outerShdw blurRad="38100" dist="38100" dir="2700000" algn="tl">
                    <a:srgbClr val="000000"/>
                  </a:outerShdw>
                </a:effectLst>
                <a:latin typeface="Cooper Black" pitchFamily="18" charset="0"/>
              </a:rPr>
              <a:t> </a:t>
            </a:r>
            <a:r>
              <a:rPr lang="en-US" sz="4000" dirty="0">
                <a:solidFill>
                  <a:srgbClr val="FFFF00"/>
                </a:solidFill>
                <a:effectLst>
                  <a:outerShdw blurRad="38100" dist="38100" dir="2700000" algn="tl">
                    <a:srgbClr val="000000"/>
                  </a:outerShdw>
                </a:effectLst>
                <a:latin typeface="Cooper Black" pitchFamily="18" charset="0"/>
              </a:rPr>
              <a:t>taxes</a:t>
            </a:r>
            <a:r>
              <a:rPr lang="en-US" sz="4000" dirty="0">
                <a:effectLst>
                  <a:outerShdw blurRad="38100" dist="38100" dir="2700000" algn="tl">
                    <a:srgbClr val="FFFFFF"/>
                  </a:outerShdw>
                </a:effectLst>
                <a:latin typeface="Cooper Black" pitchFamily="18" charset="0"/>
              </a:rPr>
              <a:t> for Mongols</a:t>
            </a:r>
          </a:p>
          <a:p>
            <a:pPr>
              <a:defRPr/>
            </a:pPr>
            <a:r>
              <a:rPr lang="en-US" sz="4000" dirty="0">
                <a:effectLst>
                  <a:outerShdw blurRad="38100" dist="38100" dir="2700000" algn="tl">
                    <a:srgbClr val="FFFFFF"/>
                  </a:outerShdw>
                </a:effectLst>
                <a:latin typeface="Cooper Black" pitchFamily="18" charset="0"/>
              </a:rPr>
              <a:t>Moscow </a:t>
            </a:r>
            <a:r>
              <a:rPr lang="en-US" sz="4000" dirty="0">
                <a:effectLst>
                  <a:outerShdw blurRad="50800" dist="50800" dir="5400000" algn="ctr" rotWithShape="0">
                    <a:schemeClr val="bg1"/>
                  </a:outerShdw>
                </a:effectLst>
                <a:latin typeface="Cooper Black" pitchFamily="18" charset="0"/>
              </a:rPr>
              <a:t>gradually became more </a:t>
            </a:r>
            <a:r>
              <a:rPr lang="en-US" sz="4000" dirty="0">
                <a:effectLst>
                  <a:outerShdw blurRad="38100" dist="38100" dir="2700000" algn="tl">
                    <a:schemeClr val="bg1"/>
                  </a:outerShdw>
                </a:effectLst>
                <a:latin typeface="Cooper Black" pitchFamily="18" charset="0"/>
              </a:rPr>
              <a:t>independent</a:t>
            </a:r>
          </a:p>
          <a:p>
            <a:pPr>
              <a:defRPr/>
            </a:pPr>
            <a:endParaRPr lang="en-US" sz="4000" dirty="0">
              <a:effectLst>
                <a:outerShdw blurRad="38100" dist="38100" dir="2700000" algn="tl">
                  <a:srgbClr val="FFFFFF"/>
                </a:outerShdw>
              </a:effectLst>
              <a:latin typeface="Cooper Black" pitchFamily="18" charset="0"/>
            </a:endParaRPr>
          </a:p>
        </p:txBody>
      </p:sp>
      <p:pic>
        <p:nvPicPr>
          <p:cNvPr id="20484" name="Picture 5" descr="Image:Moscow dani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3870325" cy="25146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3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53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wipe(left)">
                                      <p:cBhvr>
                                        <p:cTn id="13" dur="500"/>
                                        <p:tgtEl>
                                          <p:spTgt spid="153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Effect transition="in" filter="wipe(left)">
                                      <p:cBhvr>
                                        <p:cTn id="18" dur="500"/>
                                        <p:tgtEl>
                                          <p:spTgt spid="1536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Effect transition="in" filter="wipe(left)">
                                      <p:cBhvr>
                                        <p:cTn id="23"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P spid="153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457200"/>
            <a:ext cx="48768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Ivan III</a:t>
            </a:r>
          </a:p>
        </p:txBody>
      </p:sp>
      <p:sp>
        <p:nvSpPr>
          <p:cNvPr id="16387" name="Rectangle 3"/>
          <p:cNvSpPr>
            <a:spLocks noGrp="1" noChangeArrowheads="1"/>
          </p:cNvSpPr>
          <p:nvPr>
            <p:ph type="body" idx="1"/>
          </p:nvPr>
        </p:nvSpPr>
        <p:spPr>
          <a:xfrm>
            <a:off x="304800" y="1828800"/>
            <a:ext cx="8839200" cy="5029200"/>
          </a:xfrm>
        </p:spPr>
        <p:txBody>
          <a:bodyPr/>
          <a:lstStyle/>
          <a:p>
            <a:pPr>
              <a:defRPr/>
            </a:pPr>
            <a:r>
              <a:rPr lang="en-US" sz="4000" dirty="0">
                <a:effectLst>
                  <a:outerShdw blurRad="38100" dist="38100" dir="2700000" algn="tl">
                    <a:srgbClr val="FFFFFF"/>
                  </a:outerShdw>
                </a:effectLst>
                <a:latin typeface="Cooper Black" pitchFamily="18" charset="0"/>
              </a:rPr>
              <a:t>Moscow became                       </a:t>
            </a:r>
            <a:r>
              <a:rPr lang="en-US" sz="4000" dirty="0">
                <a:solidFill>
                  <a:srgbClr val="FFFF00"/>
                </a:solidFill>
                <a:effectLst>
                  <a:outerShdw blurRad="38100" dist="38100" dir="2700000" algn="tl">
                    <a:schemeClr val="tx1"/>
                  </a:outerShdw>
                </a:effectLst>
                <a:latin typeface="Cooper Black" pitchFamily="18" charset="0"/>
              </a:rPr>
              <a:t>independent</a:t>
            </a:r>
            <a:r>
              <a:rPr lang="en-US" sz="4000" dirty="0">
                <a:effectLst>
                  <a:outerShdw blurRad="38100" dist="38100" dir="2700000" algn="tl">
                    <a:srgbClr val="FFFFFF"/>
                  </a:outerShdw>
                </a:effectLst>
                <a:latin typeface="Cooper Black" pitchFamily="18" charset="0"/>
              </a:rPr>
              <a:t> in                                        1480</a:t>
            </a:r>
          </a:p>
          <a:p>
            <a:pPr>
              <a:defRPr/>
            </a:pPr>
            <a:r>
              <a:rPr lang="en-US" sz="4000" dirty="0">
                <a:solidFill>
                  <a:srgbClr val="FFFF00"/>
                </a:solidFill>
                <a:effectLst>
                  <a:outerShdw blurRad="38100" dist="38100" dir="2700000" algn="tl">
                    <a:srgbClr val="000000"/>
                  </a:outerShdw>
                </a:effectLst>
                <a:latin typeface="Cooper Black" pitchFamily="18" charset="0"/>
              </a:rPr>
              <a:t>Unified</a:t>
            </a:r>
            <a:r>
              <a:rPr lang="en-US" sz="4000" dirty="0">
                <a:solidFill>
                  <a:srgbClr val="FFFF00"/>
                </a:solidFill>
                <a:effectLst>
                  <a:outerShdw blurRad="38100" dist="38100" dir="2700000" algn="tl">
                    <a:srgbClr val="FFFFFF"/>
                  </a:outerShdw>
                </a:effectLst>
                <a:latin typeface="Cooper Black" pitchFamily="18" charset="0"/>
              </a:rPr>
              <a:t> </a:t>
            </a:r>
            <a:r>
              <a:rPr lang="en-US" sz="4000" dirty="0">
                <a:effectLst>
                  <a:outerShdw blurRad="38100" dist="38100" dir="2700000" algn="tl">
                    <a:srgbClr val="FFFFFF"/>
                  </a:outerShdw>
                </a:effectLst>
                <a:latin typeface="Cooper Black" pitchFamily="18" charset="0"/>
              </a:rPr>
              <a:t>Russian                       principalities</a:t>
            </a:r>
          </a:p>
          <a:p>
            <a:pPr>
              <a:defRPr/>
            </a:pPr>
            <a:r>
              <a:rPr lang="en-US" sz="4000" dirty="0">
                <a:effectLst>
                  <a:outerShdw blurRad="50800" dist="50800" dir="5400000" algn="ctr" rotWithShape="0">
                    <a:schemeClr val="bg1"/>
                  </a:outerShdw>
                </a:effectLst>
                <a:latin typeface="Cooper Black" pitchFamily="18" charset="0"/>
              </a:rPr>
              <a:t>Became the first                                           </a:t>
            </a:r>
            <a:r>
              <a:rPr lang="en-US" sz="4000" dirty="0">
                <a:solidFill>
                  <a:srgbClr val="FFFF00"/>
                </a:solidFill>
                <a:effectLst>
                  <a:outerShdw blurRad="38100" dist="38100" dir="2700000" algn="tl">
                    <a:srgbClr val="000000"/>
                  </a:outerShdw>
                </a:effectLst>
                <a:latin typeface="Cooper Black" pitchFamily="18" charset="0"/>
              </a:rPr>
              <a:t>czar </a:t>
            </a:r>
            <a:r>
              <a:rPr lang="en-US" sz="4000" dirty="0">
                <a:effectLst>
                  <a:outerShdw blurRad="50800" dist="50800" dir="5400000" algn="ctr" rotWithShape="0">
                    <a:schemeClr val="bg1"/>
                  </a:outerShdw>
                </a:effectLst>
                <a:latin typeface="Cooper Black" pitchFamily="18" charset="0"/>
              </a:rPr>
              <a:t>(emperor) of Russia</a:t>
            </a:r>
          </a:p>
          <a:p>
            <a:pPr>
              <a:defRPr/>
            </a:pPr>
            <a:endParaRPr lang="en-US" sz="4000" dirty="0">
              <a:solidFill>
                <a:srgbClr val="00FF00"/>
              </a:solidFill>
              <a:effectLst>
                <a:outerShdw blurRad="38100" dist="38100" dir="2700000" algn="tl">
                  <a:srgbClr val="000000"/>
                </a:outerShdw>
              </a:effectLst>
              <a:latin typeface="Cooper Black" pitchFamily="18" charset="0"/>
            </a:endParaRPr>
          </a:p>
        </p:txBody>
      </p:sp>
      <p:pic>
        <p:nvPicPr>
          <p:cNvPr id="21508" name="Picture 5" descr="Image:Ivan III of Russ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228600"/>
            <a:ext cx="3736975" cy="51816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arn(outVertical)">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ssolve">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dissolve">
                                      <p:cBhvr>
                                        <p:cTn id="17" dur="500"/>
                                        <p:tgtEl>
                                          <p:spTgt spid="1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dissolve">
                                      <p:cBhvr>
                                        <p:cTn id="2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P spid="1638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31775" y="1676400"/>
            <a:ext cx="8686800" cy="4648200"/>
          </a:xfrm>
        </p:spPr>
        <p:txBody>
          <a:bodyPr/>
          <a:lstStyle/>
          <a:p>
            <a:pPr>
              <a:lnSpc>
                <a:spcPct val="90000"/>
              </a:lnSpc>
              <a:defRPr/>
            </a:pPr>
            <a:r>
              <a:rPr lang="en-US" sz="4000" dirty="0">
                <a:effectLst>
                  <a:outerShdw blurRad="38100" dist="38100" dir="2700000" algn="tl">
                    <a:srgbClr val="FFFFFF"/>
                  </a:outerShdw>
                </a:effectLst>
                <a:latin typeface="Cooper Black" pitchFamily="18" charset="0"/>
              </a:rPr>
              <a:t>Kiev developed                                       along the                                          </a:t>
            </a:r>
            <a:r>
              <a:rPr lang="en-US" sz="4000" dirty="0">
                <a:solidFill>
                  <a:srgbClr val="FFFF00"/>
                </a:solidFill>
                <a:effectLst>
                  <a:outerShdw blurRad="38100" dist="38100" dir="2700000" algn="tl">
                    <a:srgbClr val="000000"/>
                  </a:outerShdw>
                </a:effectLst>
                <a:latin typeface="Cooper Black" pitchFamily="18" charset="0"/>
              </a:rPr>
              <a:t>Dnieper</a:t>
            </a:r>
            <a:r>
              <a:rPr lang="en-US" sz="4000" dirty="0">
                <a:solidFill>
                  <a:srgbClr val="00FF00"/>
                </a:solidFill>
                <a:effectLst>
                  <a:outerShdw blurRad="38100" dist="38100" dir="2700000" algn="tl">
                    <a:srgbClr val="000000"/>
                  </a:outerShdw>
                </a:effectLst>
                <a:latin typeface="Cooper Black" pitchFamily="18" charset="0"/>
              </a:rPr>
              <a:t> </a:t>
            </a:r>
            <a:r>
              <a:rPr lang="en-US" sz="4000" dirty="0">
                <a:effectLst>
                  <a:outerShdw blurRad="50800" dist="38100" dir="2700000" algn="tl" rotWithShape="0">
                    <a:schemeClr val="bg1"/>
                  </a:outerShdw>
                </a:effectLst>
                <a:latin typeface="Cooper Black" pitchFamily="18" charset="0"/>
              </a:rPr>
              <a:t>River</a:t>
            </a:r>
          </a:p>
          <a:p>
            <a:pPr>
              <a:lnSpc>
                <a:spcPct val="90000"/>
              </a:lnSpc>
              <a:defRPr/>
            </a:pPr>
            <a:r>
              <a:rPr lang="en-US" sz="4000" dirty="0">
                <a:effectLst>
                  <a:outerShdw blurRad="50800" dist="50800" dir="5400000" algn="ctr" rotWithShape="0">
                    <a:schemeClr val="bg1"/>
                  </a:outerShdw>
                </a:effectLst>
                <a:latin typeface="Cooper Black" pitchFamily="18" charset="0"/>
              </a:rPr>
              <a:t>Important trade                                  route between </a:t>
            </a:r>
            <a:r>
              <a:rPr lang="en-US" sz="4000" dirty="0">
                <a:solidFill>
                  <a:srgbClr val="FFFF00"/>
                </a:solidFill>
                <a:effectLst>
                  <a:outerShdw blurRad="38100" dist="38100" dir="2700000" algn="tl">
                    <a:schemeClr val="tx1"/>
                  </a:outerShdw>
                </a:effectLst>
                <a:latin typeface="Cooper Black" pitchFamily="18" charset="0"/>
              </a:rPr>
              <a:t>Baltic</a:t>
            </a:r>
            <a:r>
              <a:rPr lang="en-US" sz="4000" dirty="0">
                <a:solidFill>
                  <a:srgbClr val="0070C0"/>
                </a:solidFill>
                <a:effectLst>
                  <a:outerShdw blurRad="38100" dist="38100" dir="2700000" algn="tl">
                    <a:srgbClr val="FFFFFF"/>
                  </a:outerShdw>
                </a:effectLst>
                <a:latin typeface="Cooper Black" pitchFamily="18" charset="0"/>
              </a:rPr>
              <a:t> </a:t>
            </a:r>
            <a:r>
              <a:rPr lang="en-US" sz="4000" dirty="0">
                <a:effectLst>
                  <a:outerShdw blurRad="38100" dist="38100" dir="2700000" algn="tl">
                    <a:srgbClr val="FFFFFF"/>
                  </a:outerShdw>
                </a:effectLst>
                <a:latin typeface="Cooper Black" pitchFamily="18" charset="0"/>
              </a:rPr>
              <a:t>&amp; Black Sea</a:t>
            </a:r>
          </a:p>
          <a:p>
            <a:pPr>
              <a:lnSpc>
                <a:spcPct val="90000"/>
              </a:lnSpc>
              <a:defRPr/>
            </a:pPr>
            <a:r>
              <a:rPr lang="en-US" sz="4000" dirty="0">
                <a:effectLst>
                  <a:outerShdw blurRad="38100" dist="38100" dir="2700000" algn="tl">
                    <a:srgbClr val="FFFFFF"/>
                  </a:outerShdw>
                </a:effectLst>
                <a:latin typeface="Cooper Black" pitchFamily="18" charset="0"/>
              </a:rPr>
              <a:t>Influenced by the </a:t>
            </a:r>
            <a:r>
              <a:rPr lang="en-US" sz="4000" dirty="0">
                <a:solidFill>
                  <a:srgbClr val="FFFF00"/>
                </a:solidFill>
                <a:effectLst>
                  <a:outerShdw blurRad="38100" dist="38100" dir="2700000" algn="tl">
                    <a:srgbClr val="000000"/>
                  </a:outerShdw>
                </a:effectLst>
                <a:latin typeface="Cooper Black" pitchFamily="18" charset="0"/>
              </a:rPr>
              <a:t>Byzantines</a:t>
            </a:r>
            <a:r>
              <a:rPr lang="en-US" sz="4000" dirty="0">
                <a:effectLst>
                  <a:outerShdw blurRad="38100" dist="38100" dir="2700000" algn="tl">
                    <a:srgbClr val="FFFFFF"/>
                  </a:outerShdw>
                </a:effectLst>
                <a:latin typeface="Cooper Black" pitchFamily="18" charset="0"/>
              </a:rPr>
              <a:t> &amp; </a:t>
            </a:r>
            <a:r>
              <a:rPr lang="en-US" sz="4000" dirty="0">
                <a:solidFill>
                  <a:srgbClr val="FFFF00"/>
                </a:solidFill>
                <a:effectLst>
                  <a:outerShdw blurRad="38100" dist="38100" dir="2700000" algn="tl">
                    <a:srgbClr val="000000"/>
                  </a:outerShdw>
                </a:effectLst>
                <a:latin typeface="Cooper Black" pitchFamily="18" charset="0"/>
              </a:rPr>
              <a:t>Scandinavians</a:t>
            </a:r>
            <a:r>
              <a:rPr lang="en-US" sz="4000" dirty="0">
                <a:solidFill>
                  <a:srgbClr val="0070C0"/>
                </a:solidFill>
                <a:effectLst>
                  <a:outerShdw blurRad="38100" dist="38100" dir="2700000" algn="tl">
                    <a:srgbClr val="000000"/>
                  </a:outerShdw>
                </a:effectLst>
                <a:latin typeface="Cooper Black" pitchFamily="18" charset="0"/>
              </a:rPr>
              <a:t> </a:t>
            </a:r>
            <a:r>
              <a:rPr lang="en-US" sz="4000" dirty="0">
                <a:effectLst>
                  <a:outerShdw blurRad="38100" dist="38100" dir="2700000" algn="tl">
                    <a:srgbClr val="FFFFFF"/>
                  </a:outerShdw>
                </a:effectLst>
                <a:latin typeface="Cooper Black" pitchFamily="18" charset="0"/>
              </a:rPr>
              <a:t>(Vikings)</a:t>
            </a:r>
          </a:p>
        </p:txBody>
      </p:sp>
      <p:pic>
        <p:nvPicPr>
          <p:cNvPr id="3075" name="Picture 5" descr="russian_river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
            <a:ext cx="3394075" cy="32258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0" y="457200"/>
            <a:ext cx="5638800" cy="1143000"/>
          </a:xfrm>
        </p:spPr>
        <p:txBody>
          <a:bodyPr/>
          <a:lstStyle/>
          <a:p>
            <a:pPr>
              <a:defRPr/>
            </a:pPr>
            <a:r>
              <a:rPr lang="en-US" sz="6600" dirty="0" err="1">
                <a:solidFill>
                  <a:schemeClr val="accent2"/>
                </a:solidFill>
                <a:effectLst>
                  <a:outerShdw blurRad="38100" dist="38100" dir="2700000" algn="tl">
                    <a:srgbClr val="000000"/>
                  </a:outerShdw>
                </a:effectLst>
                <a:latin typeface="Showcard Gothic" pitchFamily="82" charset="0"/>
              </a:rPr>
              <a:t>Kievan</a:t>
            </a:r>
            <a:r>
              <a:rPr lang="en-US" sz="6600" dirty="0">
                <a:solidFill>
                  <a:schemeClr val="accent2"/>
                </a:solidFill>
                <a:effectLst>
                  <a:outerShdw blurRad="38100" dist="38100" dir="2700000" algn="tl">
                    <a:srgbClr val="000000"/>
                  </a:outerShdw>
                </a:effectLst>
                <a:latin typeface="Showcard Gothic" pitchFamily="82" charset="0"/>
              </a:rPr>
              <a:t> </a:t>
            </a:r>
            <a:r>
              <a:rPr lang="en-US" sz="6600" dirty="0" err="1">
                <a:solidFill>
                  <a:schemeClr val="accent2"/>
                </a:solidFill>
                <a:effectLst>
                  <a:outerShdw blurRad="38100" dist="38100" dir="2700000" algn="tl">
                    <a:srgbClr val="000000"/>
                  </a:outerShdw>
                </a:effectLst>
                <a:latin typeface="Showcard Gothic" pitchFamily="82" charset="0"/>
              </a:rPr>
              <a:t>Rus</a:t>
            </a:r>
            <a:r>
              <a:rPr lang="en-US" sz="6600" dirty="0">
                <a:solidFill>
                  <a:schemeClr val="accent2"/>
                </a:solidFill>
                <a:effectLst>
                  <a:outerShdw blurRad="38100" dist="38100" dir="2700000" algn="tl">
                    <a:srgbClr val="000000"/>
                  </a:outerShdw>
                </a:effectLst>
                <a:latin typeface="Showcard Gothic" pitchFamily="82" charset="0"/>
              </a:rPr>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4294967295"/>
          </p:nvPr>
        </p:nvSpPr>
        <p:spPr>
          <a:xfrm>
            <a:off x="228600" y="1981200"/>
            <a:ext cx="8915400" cy="4114800"/>
          </a:xfrm>
        </p:spPr>
        <p:txBody>
          <a:bodyPr/>
          <a:lstStyle/>
          <a:p>
            <a:pPr>
              <a:defRPr/>
            </a:pPr>
            <a:r>
              <a:rPr lang="en-US" sz="4000" dirty="0">
                <a:effectLst>
                  <a:outerShdw blurRad="50800" dist="50800" dir="5400000" algn="ctr" rotWithShape="0">
                    <a:schemeClr val="bg1"/>
                  </a:outerShdw>
                </a:effectLst>
                <a:latin typeface="Cooper Black" pitchFamily="18" charset="0"/>
              </a:rPr>
              <a:t>Moscow                                                became                                                         the                                                                </a:t>
            </a:r>
            <a:r>
              <a:rPr lang="en-US" sz="4000" dirty="0">
                <a:solidFill>
                  <a:srgbClr val="FFFF00"/>
                </a:solidFill>
                <a:effectLst>
                  <a:outerShdw blurRad="38100" dist="38100" dir="2700000" algn="tl">
                    <a:srgbClr val="000000"/>
                  </a:outerShdw>
                </a:effectLst>
                <a:latin typeface="Cooper Black" pitchFamily="18" charset="0"/>
              </a:rPr>
              <a:t>“Third                                                                 Rome”</a:t>
            </a:r>
            <a:r>
              <a:rPr lang="en-US" sz="4000" dirty="0">
                <a:solidFill>
                  <a:srgbClr val="FFFF00"/>
                </a:solidFill>
                <a:effectLst>
                  <a:outerShdw blurRad="38100" dist="38100" dir="2700000" algn="tl">
                    <a:srgbClr val="FFFFFF"/>
                  </a:outerShdw>
                </a:effectLst>
                <a:latin typeface="Cooper Black" pitchFamily="18" charset="0"/>
              </a:rPr>
              <a:t>                                                        </a:t>
            </a:r>
            <a:r>
              <a:rPr lang="en-US" sz="4000" dirty="0">
                <a:effectLst>
                  <a:outerShdw blurRad="38100" dist="38100" dir="2700000" algn="tl">
                    <a:srgbClr val="FFFFFF"/>
                  </a:outerShdw>
                </a:effectLst>
                <a:latin typeface="Cooper Black" pitchFamily="18" charset="0"/>
              </a:rPr>
              <a:t>after the fall of Constantinople</a:t>
            </a:r>
          </a:p>
        </p:txBody>
      </p:sp>
      <p:pic>
        <p:nvPicPr>
          <p:cNvPr id="22531" name="Picture 7"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
            <a:ext cx="5867400" cy="43354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a:xfrm>
            <a:off x="0" y="609600"/>
            <a:ext cx="41148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Ivan III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50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57200"/>
            <a:ext cx="5562600" cy="1219200"/>
          </a:xfrm>
        </p:spPr>
        <p:txBody>
          <a:bodyPr/>
          <a:lstStyle/>
          <a:p>
            <a:pPr>
              <a:defRPr/>
            </a:pPr>
            <a:r>
              <a:rPr lang="en-US" sz="6600" dirty="0">
                <a:solidFill>
                  <a:schemeClr val="accent2"/>
                </a:solidFill>
                <a:effectLst>
                  <a:outerShdw blurRad="38100" dist="38100" dir="2700000" algn="tl">
                    <a:srgbClr val="000000"/>
                  </a:outerShdw>
                </a:effectLst>
                <a:latin typeface="Showcard Gothic" pitchFamily="82" charset="0"/>
              </a:rPr>
              <a:t>Ivan IV</a:t>
            </a:r>
          </a:p>
        </p:txBody>
      </p:sp>
      <p:sp>
        <p:nvSpPr>
          <p:cNvPr id="17411" name="Rectangle 3"/>
          <p:cNvSpPr>
            <a:spLocks noGrp="1" noChangeArrowheads="1"/>
          </p:cNvSpPr>
          <p:nvPr>
            <p:ph type="body" idx="1"/>
          </p:nvPr>
        </p:nvSpPr>
        <p:spPr>
          <a:xfrm>
            <a:off x="381000" y="1752600"/>
            <a:ext cx="8458200" cy="5105400"/>
          </a:xfrm>
        </p:spPr>
        <p:txBody>
          <a:bodyPr/>
          <a:lstStyle/>
          <a:p>
            <a:pPr>
              <a:defRPr/>
            </a:pPr>
            <a:r>
              <a:rPr lang="en-US" sz="4000" dirty="0">
                <a:effectLst>
                  <a:outerShdw blurRad="50800" dist="50800" dir="5400000" algn="ctr" rotWithShape="0">
                    <a:schemeClr val="bg1"/>
                  </a:outerShdw>
                </a:effectLst>
                <a:latin typeface="Cooper Black" pitchFamily="18" charset="0"/>
              </a:rPr>
              <a:t>“the Terrible” </a:t>
            </a:r>
          </a:p>
          <a:p>
            <a:pPr>
              <a:defRPr/>
            </a:pPr>
            <a:r>
              <a:rPr lang="en-US" sz="4000" dirty="0">
                <a:effectLst>
                  <a:outerShdw blurRad="50800" dist="50800" dir="5400000" algn="ctr" rotWithShape="0">
                    <a:schemeClr val="bg1"/>
                  </a:outerShdw>
                </a:effectLst>
                <a:latin typeface="Cooper Black" pitchFamily="18" charset="0"/>
              </a:rPr>
              <a:t>Ruthless &amp;                                         </a:t>
            </a:r>
            <a:r>
              <a:rPr lang="en-US" sz="4000" dirty="0">
                <a:solidFill>
                  <a:srgbClr val="FFFF00"/>
                </a:solidFill>
                <a:effectLst>
                  <a:outerShdw blurRad="38100" dist="38100" dir="2700000" algn="tl">
                    <a:srgbClr val="000000"/>
                  </a:outerShdw>
                </a:effectLst>
                <a:latin typeface="Cooper Black" pitchFamily="18" charset="0"/>
              </a:rPr>
              <a:t>violent</a:t>
            </a:r>
          </a:p>
          <a:p>
            <a:pPr>
              <a:defRPr/>
            </a:pPr>
            <a:r>
              <a:rPr lang="en-US" sz="4000" dirty="0">
                <a:effectLst>
                  <a:outerShdw blurRad="38100" dist="38100" dir="2700000" algn="tl">
                    <a:srgbClr val="FFFFFF"/>
                  </a:outerShdw>
                </a:effectLst>
                <a:latin typeface="Cooper Black" pitchFamily="18" charset="0"/>
              </a:rPr>
              <a:t>Reduced the                                         power of the boyars</a:t>
            </a:r>
          </a:p>
          <a:p>
            <a:pPr>
              <a:defRPr/>
            </a:pPr>
            <a:r>
              <a:rPr lang="en-US" sz="4000" dirty="0">
                <a:effectLst>
                  <a:outerShdw blurRad="50800" dist="50800" dir="5400000" algn="ctr" rotWithShape="0">
                    <a:schemeClr val="bg1"/>
                  </a:outerShdw>
                </a:effectLst>
                <a:latin typeface="Cooper Black" pitchFamily="18" charset="0"/>
              </a:rPr>
              <a:t>Oprichniki:</a:t>
            </a:r>
            <a:r>
              <a:rPr lang="en-US" sz="4000" dirty="0">
                <a:latin typeface="Cooper Black" pitchFamily="18" charset="0"/>
              </a:rPr>
              <a:t> </a:t>
            </a:r>
            <a:r>
              <a:rPr lang="en-US" sz="4000" dirty="0">
                <a:effectLst>
                  <a:outerShdw blurRad="38100" dist="38100" dir="2700000" algn="tl">
                    <a:srgbClr val="FFFFFF"/>
                  </a:outerShdw>
                </a:effectLst>
                <a:latin typeface="Cooper Black" pitchFamily="18" charset="0"/>
              </a:rPr>
              <a:t>secret </a:t>
            </a:r>
            <a:r>
              <a:rPr lang="en-US" sz="4000" dirty="0">
                <a:solidFill>
                  <a:srgbClr val="FFFF00"/>
                </a:solidFill>
                <a:effectLst>
                  <a:outerShdw blurRad="38100" dist="38100" dir="2700000" algn="tl">
                    <a:schemeClr val="tx1"/>
                  </a:outerShdw>
                </a:effectLst>
                <a:latin typeface="Cooper Black" pitchFamily="18" charset="0"/>
              </a:rPr>
              <a:t>police</a:t>
            </a:r>
          </a:p>
          <a:p>
            <a:pPr>
              <a:defRPr/>
            </a:pPr>
            <a:r>
              <a:rPr lang="en-US" sz="4000" dirty="0">
                <a:effectLst>
                  <a:outerShdw blurRad="50800" dist="50800" dir="5400000" algn="ctr" rotWithShape="0">
                    <a:schemeClr val="bg1"/>
                  </a:outerShdw>
                </a:effectLst>
                <a:latin typeface="Cooper Black" pitchFamily="18" charset="0"/>
              </a:rPr>
              <a:t>Expanded</a:t>
            </a:r>
            <a:r>
              <a:rPr lang="en-US" sz="4000" dirty="0">
                <a:solidFill>
                  <a:srgbClr val="FFFF00"/>
                </a:solidFill>
                <a:effectLst>
                  <a:outerShdw blurRad="38100" dist="38100" dir="2700000" algn="tl">
                    <a:srgbClr val="000000"/>
                  </a:outerShdw>
                </a:effectLst>
                <a:latin typeface="Cooper Black" pitchFamily="18" charset="0"/>
              </a:rPr>
              <a:t> </a:t>
            </a:r>
            <a:r>
              <a:rPr lang="en-US" sz="4000" dirty="0">
                <a:effectLst>
                  <a:outerShdw blurRad="50800" dist="50800" dir="5400000" algn="ctr" rotWithShape="0">
                    <a:schemeClr val="bg1"/>
                  </a:outerShdw>
                </a:effectLst>
                <a:latin typeface="Cooper Black" pitchFamily="18" charset="0"/>
              </a:rPr>
              <a:t>Russia</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304800"/>
            <a:ext cx="3298825" cy="40386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6" descr="http://www.google.com/url?source=imglanding&amp;ct=img&amp;q=http://www.memo.fr/Media/PER_MOD_122_a.jpg&amp;sa=X&amp;ei=jOyNTqyqKJG3twfr0oWoDA&amp;ved=0CAkQ8wc4Gg&amp;usg=AFQjCNEBaR2L2MEGZmzwqyw3NkzKrcJW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2324100"/>
            <a:ext cx="26193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left)">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wipe(left)">
                                      <p:cBhvr>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barn(outVertical)">
                                      <p:cBhvr>
                                        <p:cTn id="17" dur="500"/>
                                        <p:tgtEl>
                                          <p:spTgt spid="174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7411">
                                            <p:txEl>
                                              <p:pRg st="1" end="1"/>
                                            </p:txEl>
                                          </p:spTgt>
                                        </p:tgtEl>
                                        <p:attrNameLst>
                                          <p:attrName>style.visibility</p:attrName>
                                        </p:attrNameLst>
                                      </p:cBhvr>
                                      <p:to>
                                        <p:strVal val="visible"/>
                                      </p:to>
                                    </p:set>
                                    <p:animEffect transition="in" filter="barn(outVertical)">
                                      <p:cBhvr>
                                        <p:cTn id="22" dur="500"/>
                                        <p:tgtEl>
                                          <p:spTgt spid="174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7411">
                                            <p:txEl>
                                              <p:pRg st="2" end="2"/>
                                            </p:txEl>
                                          </p:spTgt>
                                        </p:tgtEl>
                                        <p:attrNameLst>
                                          <p:attrName>style.visibility</p:attrName>
                                        </p:attrNameLst>
                                      </p:cBhvr>
                                      <p:to>
                                        <p:strVal val="visible"/>
                                      </p:to>
                                    </p:set>
                                    <p:animEffect transition="in" filter="barn(outVertical)">
                                      <p:cBhvr>
                                        <p:cTn id="27" dur="500"/>
                                        <p:tgtEl>
                                          <p:spTgt spid="1741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7411">
                                            <p:txEl>
                                              <p:pRg st="3" end="3"/>
                                            </p:txEl>
                                          </p:spTgt>
                                        </p:tgtEl>
                                        <p:attrNameLst>
                                          <p:attrName>style.visibility</p:attrName>
                                        </p:attrNameLst>
                                      </p:cBhvr>
                                      <p:to>
                                        <p:strVal val="visible"/>
                                      </p:to>
                                    </p:set>
                                    <p:animEffect transition="in" filter="barn(outVertical)">
                                      <p:cBhvr>
                                        <p:cTn id="32" dur="500"/>
                                        <p:tgtEl>
                                          <p:spTgt spid="1741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animEffect transition="in" filter="barn(outVertical)">
                                      <p:cBhvr>
                                        <p:cTn id="37" dur="500"/>
                                        <p:tgtEl>
                                          <p:spTgt spid="1741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3557"/>
                                        </p:tgtEl>
                                        <p:attrNameLst>
                                          <p:attrName>style.visibility</p:attrName>
                                        </p:attrNameLst>
                                      </p:cBhvr>
                                      <p:to>
                                        <p:strVal val="visible"/>
                                      </p:to>
                                    </p:set>
                                    <p:animEffect transition="in" filter="fade">
                                      <p:cBhvr>
                                        <p:cTn id="42"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P spid="174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295400"/>
            <a:ext cx="7772400" cy="4800600"/>
          </a:xfrm>
        </p:spPr>
        <p:txBody>
          <a:bodyPr/>
          <a:lstStyle/>
          <a:p>
            <a:r>
              <a:rPr lang="en-US" altLang="en-US" sz="4000" dirty="0"/>
              <a:t>Russian Noble</a:t>
            </a:r>
          </a:p>
          <a:p>
            <a:r>
              <a:rPr lang="en-US" altLang="en-US" sz="4000" b="1" dirty="0">
                <a:solidFill>
                  <a:schemeClr val="accent2"/>
                </a:solidFill>
              </a:rPr>
              <a:t>boyar</a:t>
            </a:r>
          </a:p>
          <a:p>
            <a:r>
              <a:rPr lang="en-US" altLang="en-US" sz="4000" dirty="0"/>
              <a:t>Russian religion</a:t>
            </a:r>
          </a:p>
          <a:p>
            <a:r>
              <a:rPr lang="en-US" altLang="en-US" sz="4000" b="1" dirty="0">
                <a:solidFill>
                  <a:schemeClr val="accent2"/>
                </a:solidFill>
              </a:rPr>
              <a:t>Eastern (Russian) Orthodox</a:t>
            </a:r>
            <a:endParaRPr lang="en-US" altLang="en-US" sz="4000" dirty="0">
              <a:solidFill>
                <a:schemeClr val="accent2"/>
              </a:solidFill>
            </a:endParaRPr>
          </a:p>
          <a:p>
            <a:r>
              <a:rPr lang="en-US" altLang="en-US" sz="4000" dirty="0" err="1"/>
              <a:t>Russkaia</a:t>
            </a:r>
            <a:r>
              <a:rPr lang="en-US" altLang="en-US" sz="4000" dirty="0"/>
              <a:t> Pravda</a:t>
            </a:r>
          </a:p>
          <a:p>
            <a:r>
              <a:rPr lang="en-US" altLang="en-US" sz="4000" b="1" dirty="0">
                <a:solidFill>
                  <a:schemeClr val="accent2"/>
                </a:solidFill>
              </a:rPr>
              <a:t>Medieval Russian law code</a:t>
            </a:r>
          </a:p>
          <a:p>
            <a:endParaRPr lang="en-US" altLang="en-US" dirty="0">
              <a:solidFill>
                <a:schemeClr val="accent2"/>
              </a:solidFill>
            </a:endParaRPr>
          </a:p>
        </p:txBody>
      </p:sp>
      <p:sp>
        <p:nvSpPr>
          <p:cNvPr id="4" name="Rectangle 2"/>
          <p:cNvSpPr txBox="1">
            <a:spLocks noChangeArrowheads="1"/>
          </p:cNvSpPr>
          <p:nvPr/>
        </p:nvSpPr>
        <p:spPr bwMode="auto">
          <a:xfrm>
            <a:off x="1828800" y="-152400"/>
            <a:ext cx="556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6600" dirty="0">
                <a:solidFill>
                  <a:schemeClr val="accent2"/>
                </a:solidFill>
                <a:effectLst>
                  <a:outerShdw blurRad="38100" dist="38100" dir="2700000" algn="tl">
                    <a:srgbClr val="000000"/>
                  </a:outerShdw>
                </a:effectLst>
                <a:latin typeface="Showcard Gothic" pitchFamily="82" charset="0"/>
              </a:rPr>
              <a:t>REVIEW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wipe(left)">
                                      <p:cBhvr>
                                        <p:cTn id="22" dur="5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wipe(left)">
                                      <p:cBhvr>
                                        <p:cTn id="27" dur="5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wipe(left)">
                                      <p:cBhvr>
                                        <p:cTn id="32" dur="500"/>
                                        <p:tgtEl>
                                          <p:spTgt spid="235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Effect transition="in" filter="wipe(left)">
                                      <p:cBhvr>
                                        <p:cTn id="37"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28600" y="1219200"/>
            <a:ext cx="8915400" cy="5029200"/>
          </a:xfrm>
        </p:spPr>
        <p:txBody>
          <a:bodyPr/>
          <a:lstStyle/>
          <a:p>
            <a:r>
              <a:rPr lang="en-US" altLang="en-US" dirty="0"/>
              <a:t>Ruler who adopted Eastern Orthodox Christianity</a:t>
            </a:r>
          </a:p>
          <a:p>
            <a:r>
              <a:rPr lang="en-US" altLang="en-US" b="1" dirty="0">
                <a:solidFill>
                  <a:schemeClr val="accent2"/>
                </a:solidFill>
              </a:rPr>
              <a:t>Vladimir I</a:t>
            </a:r>
          </a:p>
          <a:p>
            <a:r>
              <a:rPr lang="en-US" altLang="en-US" dirty="0"/>
              <a:t>Ruler who developed the law code</a:t>
            </a:r>
          </a:p>
          <a:p>
            <a:r>
              <a:rPr lang="en-US" altLang="en-US" b="1" dirty="0" err="1">
                <a:solidFill>
                  <a:schemeClr val="accent2"/>
                </a:solidFill>
              </a:rPr>
              <a:t>Yaroslav</a:t>
            </a:r>
            <a:r>
              <a:rPr lang="en-US" altLang="en-US" b="1" dirty="0">
                <a:solidFill>
                  <a:schemeClr val="accent2"/>
                </a:solidFill>
              </a:rPr>
              <a:t> I</a:t>
            </a:r>
          </a:p>
          <a:p>
            <a:r>
              <a:rPr lang="en-US" altLang="en-US" dirty="0"/>
              <a:t>Ruler who gained Moscow independence</a:t>
            </a:r>
          </a:p>
          <a:p>
            <a:r>
              <a:rPr lang="en-US" altLang="en-US" b="1" dirty="0">
                <a:solidFill>
                  <a:schemeClr val="accent2"/>
                </a:solidFill>
              </a:rPr>
              <a:t>Ivan III</a:t>
            </a:r>
          </a:p>
          <a:p>
            <a:r>
              <a:rPr lang="en-US" altLang="en-US" dirty="0"/>
              <a:t>Term for Russian Emperor</a:t>
            </a:r>
          </a:p>
          <a:p>
            <a:r>
              <a:rPr lang="en-US" altLang="en-US" b="1" dirty="0">
                <a:solidFill>
                  <a:schemeClr val="accent2"/>
                </a:solidFill>
              </a:rPr>
              <a:t>czar</a:t>
            </a:r>
          </a:p>
        </p:txBody>
      </p:sp>
      <p:sp>
        <p:nvSpPr>
          <p:cNvPr id="5" name="Rectangle 2"/>
          <p:cNvSpPr txBox="1">
            <a:spLocks noChangeArrowheads="1"/>
          </p:cNvSpPr>
          <p:nvPr/>
        </p:nvSpPr>
        <p:spPr bwMode="auto">
          <a:xfrm>
            <a:off x="1371600" y="-152400"/>
            <a:ext cx="7239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6600" dirty="0">
                <a:solidFill>
                  <a:schemeClr val="accent2"/>
                </a:solidFill>
                <a:effectLst>
                  <a:outerShdw blurRad="38100" dist="38100" dir="2700000" algn="tl">
                    <a:srgbClr val="000000"/>
                  </a:outerShdw>
                </a:effectLst>
                <a:latin typeface="Showcard Gothic" pitchFamily="82" charset="0"/>
              </a:rPr>
              <a:t>MORE REVIEW</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strips(downRigh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strips(downRigh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strips(downRigh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strips(downRight)">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strips(downRight)">
                                      <p:cBhvr>
                                        <p:cTn id="32" dur="500"/>
                                        <p:tgtEl>
                                          <p:spTgt spid="245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strips(downRight)">
                                      <p:cBhvr>
                                        <p:cTn id="37" dur="500"/>
                                        <p:tgtEl>
                                          <p:spTgt spid="245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4579">
                                            <p:txEl>
                                              <p:pRg st="6" end="6"/>
                                            </p:txEl>
                                          </p:spTgt>
                                        </p:tgtEl>
                                        <p:attrNameLst>
                                          <p:attrName>style.visibility</p:attrName>
                                        </p:attrNameLst>
                                      </p:cBhvr>
                                      <p:to>
                                        <p:strVal val="visible"/>
                                      </p:to>
                                    </p:set>
                                    <p:animEffect transition="in" filter="strips(downRight)">
                                      <p:cBhvr>
                                        <p:cTn id="42" dur="500"/>
                                        <p:tgtEl>
                                          <p:spTgt spid="2457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4579">
                                            <p:txEl>
                                              <p:pRg st="7" end="7"/>
                                            </p:txEl>
                                          </p:spTgt>
                                        </p:tgtEl>
                                        <p:attrNameLst>
                                          <p:attrName>style.visibility</p:attrName>
                                        </p:attrNameLst>
                                      </p:cBhvr>
                                      <p:to>
                                        <p:strVal val="visible"/>
                                      </p:to>
                                    </p:set>
                                    <p:animEffect transition="in" filter="strips(downRight)">
                                      <p:cBhvr>
                                        <p:cTn id="47"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762000" y="1600200"/>
            <a:ext cx="7772400" cy="4724400"/>
          </a:xfrm>
        </p:spPr>
        <p:txBody>
          <a:bodyPr/>
          <a:lstStyle/>
          <a:p>
            <a:r>
              <a:rPr lang="en-US" altLang="en-US" sz="4400" b="1">
                <a:solidFill>
                  <a:schemeClr val="accent2"/>
                </a:solidFill>
              </a:rPr>
              <a:t>Religion (Eastern Orthodox)</a:t>
            </a:r>
          </a:p>
          <a:p>
            <a:r>
              <a:rPr lang="en-US" altLang="en-US" sz="4400" b="1">
                <a:solidFill>
                  <a:schemeClr val="accent2"/>
                </a:solidFill>
              </a:rPr>
              <a:t>art (icons) and architecture</a:t>
            </a:r>
          </a:p>
          <a:p>
            <a:r>
              <a:rPr lang="en-US" altLang="en-US" sz="4400" b="1">
                <a:solidFill>
                  <a:schemeClr val="accent2"/>
                </a:solidFill>
              </a:rPr>
              <a:t>trade</a:t>
            </a:r>
          </a:p>
          <a:p>
            <a:r>
              <a:rPr lang="en-US" altLang="en-US" sz="4400" b="1">
                <a:solidFill>
                  <a:schemeClr val="accent2"/>
                </a:solidFill>
              </a:rPr>
              <a:t>alphabet adapted from Greek (Cyrillic)</a:t>
            </a:r>
          </a:p>
          <a:p>
            <a:r>
              <a:rPr lang="en-US" altLang="en-US" sz="4400" b="1">
                <a:solidFill>
                  <a:schemeClr val="accent2"/>
                </a:solidFill>
              </a:rPr>
              <a:t>law</a:t>
            </a:r>
          </a:p>
          <a:p>
            <a:endParaRPr lang="en-US" altLang="en-US"/>
          </a:p>
        </p:txBody>
      </p:sp>
      <p:sp>
        <p:nvSpPr>
          <p:cNvPr id="4" name="Rectangle 2"/>
          <p:cNvSpPr txBox="1">
            <a:spLocks noChangeArrowheads="1"/>
          </p:cNvSpPr>
          <p:nvPr/>
        </p:nvSpPr>
        <p:spPr bwMode="auto">
          <a:xfrm>
            <a:off x="304800" y="304800"/>
            <a:ext cx="868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6000" dirty="0">
                <a:solidFill>
                  <a:schemeClr val="accent2"/>
                </a:solidFill>
                <a:effectLst>
                  <a:outerShdw blurRad="38100" dist="38100" dir="2700000" algn="tl">
                    <a:srgbClr val="000000"/>
                  </a:outerShdw>
                </a:effectLst>
                <a:latin typeface="Showcard Gothic" pitchFamily="82" charset="0"/>
              </a:rPr>
              <a:t>Byzantine Influence</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arn(outVertical)">
                                      <p:cBhvr>
                                        <p:cTn id="12" dur="5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barn(outVertical)">
                                      <p:cBhvr>
                                        <p:cTn id="17" dur="500"/>
                                        <p:tgtEl>
                                          <p:spTgt spid="256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barn(outVertical)">
                                      <p:cBhvr>
                                        <p:cTn id="22" dur="500"/>
                                        <p:tgtEl>
                                          <p:spTgt spid="256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barn(outVertical)">
                                      <p:cBhvr>
                                        <p:cTn id="27" dur="500"/>
                                        <p:tgtEl>
                                          <p:spTgt spid="256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barn(outVertical)">
                                      <p:cBhvr>
                                        <p:cTn id="3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762000" y="1600200"/>
            <a:ext cx="7772400" cy="4724400"/>
          </a:xfrm>
        </p:spPr>
        <p:txBody>
          <a:bodyPr/>
          <a:lstStyle/>
          <a:p>
            <a:r>
              <a:rPr lang="en-US" altLang="en-US" sz="4400" b="1">
                <a:solidFill>
                  <a:schemeClr val="accent2"/>
                </a:solidFill>
              </a:rPr>
              <a:t>Isolation from West</a:t>
            </a:r>
          </a:p>
          <a:p>
            <a:r>
              <a:rPr lang="en-US" altLang="en-US" sz="4400" b="1">
                <a:solidFill>
                  <a:schemeClr val="accent2"/>
                </a:solidFill>
              </a:rPr>
              <a:t>Develops unique culture (not European, not Asian)</a:t>
            </a:r>
          </a:p>
          <a:p>
            <a:endParaRPr lang="en-US" altLang="en-US"/>
          </a:p>
        </p:txBody>
      </p:sp>
      <p:sp>
        <p:nvSpPr>
          <p:cNvPr id="4" name="Rectangle 2"/>
          <p:cNvSpPr txBox="1">
            <a:spLocks noChangeArrowheads="1"/>
          </p:cNvSpPr>
          <p:nvPr/>
        </p:nvSpPr>
        <p:spPr bwMode="auto">
          <a:xfrm>
            <a:off x="304800" y="304800"/>
            <a:ext cx="868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6000" dirty="0">
                <a:solidFill>
                  <a:schemeClr val="accent2"/>
                </a:solidFill>
                <a:effectLst>
                  <a:outerShdw blurRad="38100" dist="38100" dir="2700000" algn="tl">
                    <a:srgbClr val="000000"/>
                  </a:outerShdw>
                </a:effectLst>
                <a:latin typeface="Showcard Gothic" pitchFamily="82" charset="0"/>
              </a:rPr>
              <a:t>MONGOL Influence</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arn(outVertical)">
                                      <p:cBhvr>
                                        <p:cTn id="12" dur="5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barn(outVertical)">
                                      <p:cBhvr>
                                        <p:cTn id="17"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81000"/>
            <a:ext cx="6705600" cy="13716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Kievan Rus’</a:t>
            </a:r>
          </a:p>
        </p:txBody>
      </p:sp>
      <p:sp>
        <p:nvSpPr>
          <p:cNvPr id="5123" name="Text Box 4"/>
          <p:cNvSpPr txBox="1">
            <a:spLocks noChangeArrowheads="1"/>
          </p:cNvSpPr>
          <p:nvPr/>
        </p:nvSpPr>
        <p:spPr bwMode="auto">
          <a:xfrm>
            <a:off x="5867400" y="1273175"/>
            <a:ext cx="3276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buFontTx/>
              <a:buChar char="•"/>
            </a:pPr>
            <a:endParaRPr lang="en-US" altLang="en-US" sz="3600" b="1">
              <a:solidFill>
                <a:schemeClr val="accent2"/>
              </a:solidFill>
            </a:endParaRPr>
          </a:p>
          <a:p>
            <a:pPr>
              <a:spcBef>
                <a:spcPct val="50000"/>
              </a:spcBef>
              <a:buFontTx/>
              <a:buChar char="•"/>
            </a:pPr>
            <a:endParaRPr lang="en-US" altLang="en-US" sz="3600"/>
          </a:p>
          <a:p>
            <a:pPr>
              <a:spcBef>
                <a:spcPct val="50000"/>
              </a:spcBef>
            </a:pPr>
            <a:endParaRPr lang="en-US" altLang="en-US" sz="3600" b="1"/>
          </a:p>
        </p:txBody>
      </p:sp>
      <p:sp>
        <p:nvSpPr>
          <p:cNvPr id="5124" name="Rectangle 7"/>
          <p:cNvSpPr>
            <a:spLocks noGrp="1" noChangeArrowheads="1"/>
          </p:cNvSpPr>
          <p:nvPr>
            <p:ph type="body" sz="half" idx="4294967295"/>
          </p:nvPr>
        </p:nvSpPr>
        <p:spPr>
          <a:xfrm>
            <a:off x="304800" y="1676400"/>
            <a:ext cx="4648200" cy="4800600"/>
          </a:xfrm>
        </p:spPr>
        <p:txBody>
          <a:bodyPr/>
          <a:lstStyle/>
          <a:p>
            <a:pPr>
              <a:spcBef>
                <a:spcPct val="50000"/>
              </a:spcBef>
            </a:pPr>
            <a:endParaRPr lang="en-US" altLang="en-US" sz="2800"/>
          </a:p>
          <a:p>
            <a:endParaRPr lang="en-US" altLang="en-US" sz="2800" b="1">
              <a:solidFill>
                <a:schemeClr val="accent2"/>
              </a:solidFill>
            </a:endParaRPr>
          </a:p>
        </p:txBody>
      </p:sp>
      <p:sp>
        <p:nvSpPr>
          <p:cNvPr id="3081" name="Rectangle 9"/>
          <p:cNvSpPr>
            <a:spLocks noGrp="1" noChangeArrowheads="1"/>
          </p:cNvSpPr>
          <p:nvPr>
            <p:ph type="body" idx="1"/>
          </p:nvPr>
        </p:nvSpPr>
        <p:spPr>
          <a:xfrm>
            <a:off x="228600" y="2133600"/>
            <a:ext cx="8915400" cy="4267200"/>
          </a:xfrm>
        </p:spPr>
        <p:txBody>
          <a:bodyPr/>
          <a:lstStyle/>
          <a:p>
            <a:pPr>
              <a:lnSpc>
                <a:spcPct val="90000"/>
              </a:lnSpc>
              <a:defRPr/>
            </a:pPr>
            <a:r>
              <a:rPr lang="en-US" sz="4000" u="sng" dirty="0">
                <a:effectLst>
                  <a:outerShdw blurRad="38100" dist="38100" dir="2700000" algn="tl">
                    <a:srgbClr val="FFFFFF"/>
                  </a:outerShdw>
                </a:effectLst>
                <a:latin typeface="Cooper Black" pitchFamily="18" charset="0"/>
              </a:rPr>
              <a:t>Important Features</a:t>
            </a:r>
            <a:r>
              <a:rPr lang="en-US" sz="4000" dirty="0">
                <a:effectLst>
                  <a:outerShdw blurRad="38100" dist="38100" dir="2700000" algn="tl">
                    <a:srgbClr val="FFFFFF"/>
                  </a:outerShdw>
                </a:effectLst>
                <a:latin typeface="Cooper Black" pitchFamily="18" charset="0"/>
              </a:rPr>
              <a:t>:</a:t>
            </a:r>
          </a:p>
          <a:p>
            <a:pPr>
              <a:lnSpc>
                <a:spcPct val="90000"/>
              </a:lnSpc>
              <a:defRPr/>
            </a:pPr>
            <a:r>
              <a:rPr lang="en-US" sz="4000" dirty="0">
                <a:solidFill>
                  <a:srgbClr val="FFFF00"/>
                </a:solidFill>
                <a:effectLst>
                  <a:outerShdw blurRad="38100" dist="38100" dir="2700000" algn="tl">
                    <a:srgbClr val="000000"/>
                  </a:outerShdw>
                </a:effectLst>
                <a:latin typeface="Cooper Black" pitchFamily="18" charset="0"/>
              </a:rPr>
              <a:t>Slavic </a:t>
            </a:r>
            <a:r>
              <a:rPr lang="en-US" sz="4000" dirty="0">
                <a:effectLst>
                  <a:outerShdw blurRad="50800" dist="50800" dir="5400000" algn="ctr" rotWithShape="0">
                    <a:schemeClr val="bg1"/>
                  </a:outerShdw>
                </a:effectLst>
                <a:latin typeface="Cooper Black" pitchFamily="18" charset="0"/>
              </a:rPr>
              <a:t>nationality</a:t>
            </a:r>
          </a:p>
          <a:p>
            <a:pPr>
              <a:lnSpc>
                <a:spcPct val="90000"/>
              </a:lnSpc>
              <a:defRPr/>
            </a:pPr>
            <a:r>
              <a:rPr lang="en-US" sz="4000" dirty="0">
                <a:effectLst>
                  <a:outerShdw blurRad="38100" dist="38100" dir="2700000" algn="tl">
                    <a:srgbClr val="FFFFFF"/>
                  </a:outerShdw>
                </a:effectLst>
                <a:latin typeface="Cooper Black" pitchFamily="18" charset="0"/>
              </a:rPr>
              <a:t>PRINCIPALITIES: </a:t>
            </a:r>
            <a:r>
              <a:rPr lang="en-US" sz="4000" dirty="0">
                <a:effectLst>
                  <a:outerShdw blurRad="50800" dist="50800" dir="5400000" algn="ctr" rotWithShape="0">
                    <a:schemeClr val="bg1"/>
                  </a:outerShdw>
                </a:effectLst>
                <a:latin typeface="Cooper Black" pitchFamily="18" charset="0"/>
              </a:rPr>
              <a:t>area ruled by a</a:t>
            </a:r>
            <a:r>
              <a:rPr lang="en-US" sz="4000" dirty="0">
                <a:solidFill>
                  <a:srgbClr val="FFFF00"/>
                </a:solidFill>
                <a:effectLst>
                  <a:outerShdw blurRad="38100" dist="38100" dir="2700000" algn="tl">
                    <a:srgbClr val="000000"/>
                  </a:outerShdw>
                </a:effectLst>
                <a:latin typeface="Cooper Black" pitchFamily="18" charset="0"/>
              </a:rPr>
              <a:t> prince</a:t>
            </a:r>
          </a:p>
          <a:p>
            <a:pPr>
              <a:lnSpc>
                <a:spcPct val="90000"/>
              </a:lnSpc>
              <a:defRPr/>
            </a:pPr>
            <a:r>
              <a:rPr lang="en-US" sz="4000" dirty="0">
                <a:effectLst>
                  <a:outerShdw blurRad="38100" dist="38100" dir="2700000" algn="tl">
                    <a:srgbClr val="FFFFFF"/>
                  </a:outerShdw>
                </a:effectLst>
                <a:latin typeface="Cooper Black" pitchFamily="18" charset="0"/>
              </a:rPr>
              <a:t>BOYARS: </a:t>
            </a:r>
            <a:r>
              <a:rPr lang="en-US" sz="4000" dirty="0">
                <a:solidFill>
                  <a:srgbClr val="FFFF00"/>
                </a:solidFill>
                <a:effectLst>
                  <a:outerShdw blurRad="38100" dist="38100" dir="2700000" algn="tl">
                    <a:srgbClr val="000000"/>
                  </a:outerShdw>
                </a:effectLst>
                <a:latin typeface="Cooper Black" pitchFamily="18" charset="0"/>
              </a:rPr>
              <a:t>Russian nobles </a:t>
            </a:r>
          </a:p>
          <a:p>
            <a:pPr>
              <a:lnSpc>
                <a:spcPct val="90000"/>
              </a:lnSpc>
              <a:defRPr/>
            </a:pPr>
            <a:r>
              <a:rPr lang="en-US" sz="4000" dirty="0">
                <a:effectLst>
                  <a:outerShdw blurRad="38100" dist="38100" dir="2700000" algn="tl">
                    <a:srgbClr val="FFFFFF"/>
                  </a:outerShdw>
                </a:effectLst>
                <a:latin typeface="Cooper Black" pitchFamily="18" charset="0"/>
              </a:rPr>
              <a:t>Farming &amp; hunting</a:t>
            </a:r>
          </a:p>
          <a:p>
            <a:pPr>
              <a:lnSpc>
                <a:spcPct val="90000"/>
              </a:lnSpc>
              <a:defRPr/>
            </a:pPr>
            <a:endParaRPr lang="en-US" sz="4000" dirty="0"/>
          </a:p>
        </p:txBody>
      </p:sp>
      <p:pic>
        <p:nvPicPr>
          <p:cNvPr id="51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88" y="304800"/>
            <a:ext cx="2071687" cy="30480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3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0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3081">
                                            <p:txEl>
                                              <p:pRg st="0" end="0"/>
                                            </p:txEl>
                                          </p:spTgt>
                                        </p:tgtEl>
                                        <p:attrNameLst>
                                          <p:attrName>style.visibility</p:attrName>
                                        </p:attrNameLst>
                                      </p:cBhvr>
                                      <p:to>
                                        <p:strVal val="visible"/>
                                      </p:to>
                                    </p:set>
                                    <p:anim calcmode="lin" valueType="num">
                                      <p:cBhvr>
                                        <p:cTn id="13" dur="1000" fill="hold"/>
                                        <p:tgtEl>
                                          <p:spTgt spid="3081">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08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08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3081">
                                            <p:txEl>
                                              <p:pRg st="1" end="1"/>
                                            </p:txEl>
                                          </p:spTgt>
                                        </p:tgtEl>
                                        <p:attrNameLst>
                                          <p:attrName>style.visibility</p:attrName>
                                        </p:attrNameLst>
                                      </p:cBhvr>
                                      <p:to>
                                        <p:strVal val="visible"/>
                                      </p:to>
                                    </p:set>
                                    <p:anim calcmode="lin" valueType="num">
                                      <p:cBhvr>
                                        <p:cTn id="20" dur="1000" fill="hold"/>
                                        <p:tgtEl>
                                          <p:spTgt spid="3081">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308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08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3081">
                                            <p:txEl>
                                              <p:pRg st="2" end="2"/>
                                            </p:txEl>
                                          </p:spTgt>
                                        </p:tgtEl>
                                        <p:attrNameLst>
                                          <p:attrName>style.visibility</p:attrName>
                                        </p:attrNameLst>
                                      </p:cBhvr>
                                      <p:to>
                                        <p:strVal val="visible"/>
                                      </p:to>
                                    </p:set>
                                    <p:anim calcmode="lin" valueType="num">
                                      <p:cBhvr>
                                        <p:cTn id="27" dur="1000" fill="hold"/>
                                        <p:tgtEl>
                                          <p:spTgt spid="3081">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08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3081">
                                            <p:txEl>
                                              <p:pRg st="3" end="3"/>
                                            </p:txEl>
                                          </p:spTgt>
                                        </p:tgtEl>
                                        <p:attrNameLst>
                                          <p:attrName>style.visibility</p:attrName>
                                        </p:attrNameLst>
                                      </p:cBhvr>
                                      <p:to>
                                        <p:strVal val="visible"/>
                                      </p:to>
                                    </p:set>
                                    <p:anim calcmode="lin" valueType="num">
                                      <p:cBhvr>
                                        <p:cTn id="34" dur="1000" fill="hold"/>
                                        <p:tgtEl>
                                          <p:spTgt spid="3081">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308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81">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3081">
                                            <p:txEl>
                                              <p:pRg st="4" end="4"/>
                                            </p:txEl>
                                          </p:spTgt>
                                        </p:tgtEl>
                                        <p:attrNameLst>
                                          <p:attrName>style.visibility</p:attrName>
                                        </p:attrNameLst>
                                      </p:cBhvr>
                                      <p:to>
                                        <p:strVal val="visible"/>
                                      </p:to>
                                    </p:set>
                                    <p:anim calcmode="lin" valueType="num">
                                      <p:cBhvr>
                                        <p:cTn id="41" dur="1000" fill="hold"/>
                                        <p:tgtEl>
                                          <p:spTgt spid="3081">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308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0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The interior of the Saint Sophia Cathedral constructed in the eleventh century. The cathedral remains a symbol of the Golden Age of Ki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5538"/>
            <a:ext cx="5448300" cy="41767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3796" name="Rectangle 4"/>
          <p:cNvSpPr>
            <a:spLocks noGrp="1" noChangeArrowheads="1"/>
          </p:cNvSpPr>
          <p:nvPr>
            <p:ph type="ctrTitle"/>
          </p:nvPr>
        </p:nvSpPr>
        <p:spPr>
          <a:xfrm>
            <a:off x="228600" y="838200"/>
            <a:ext cx="8915400" cy="2155825"/>
          </a:xfrm>
        </p:spPr>
        <p:txBody>
          <a:bodyPr/>
          <a:lstStyle/>
          <a:p>
            <a:pPr algn="l">
              <a:defRPr/>
            </a:pPr>
            <a:r>
              <a:rPr lang="en-US" sz="8000">
                <a:solidFill>
                  <a:schemeClr val="accent2"/>
                </a:solidFill>
                <a:effectLst>
                  <a:outerShdw blurRad="38100" dist="38100" dir="2700000" algn="tl">
                    <a:srgbClr val="000000"/>
                  </a:outerShdw>
                </a:effectLst>
                <a:latin typeface="Showcard Gothic" pitchFamily="82" charset="0"/>
              </a:rPr>
              <a:t>The golden age of kiev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1905000"/>
            <a:ext cx="6553200" cy="4648200"/>
          </a:xfrm>
        </p:spPr>
        <p:txBody>
          <a:bodyPr/>
          <a:lstStyle/>
          <a:p>
            <a:pPr>
              <a:lnSpc>
                <a:spcPct val="90000"/>
              </a:lnSpc>
              <a:defRPr/>
            </a:pPr>
            <a:r>
              <a:rPr lang="en-US" sz="4400" dirty="0">
                <a:effectLst>
                  <a:outerShdw blurRad="38100" dist="38100" dir="2700000" algn="tl">
                    <a:srgbClr val="FFFFFF"/>
                  </a:outerShdw>
                </a:effectLst>
                <a:latin typeface="Cooper Black" pitchFamily="18" charset="0"/>
              </a:rPr>
              <a:t>Investigated             various                         </a:t>
            </a:r>
            <a:r>
              <a:rPr lang="en-US" sz="4400" dirty="0">
                <a:solidFill>
                  <a:srgbClr val="FFFF00"/>
                </a:solidFill>
                <a:effectLst>
                  <a:outerShdw blurRad="38100" dist="38100" dir="2700000" algn="tl">
                    <a:schemeClr val="tx1"/>
                  </a:outerShdw>
                </a:effectLst>
                <a:latin typeface="Cooper Black" pitchFamily="18" charset="0"/>
              </a:rPr>
              <a:t>religions</a:t>
            </a:r>
            <a:r>
              <a:rPr lang="en-US" sz="4400" dirty="0">
                <a:effectLst>
                  <a:outerShdw blurRad="38100" dist="38100" dir="2700000" algn="tl">
                    <a:schemeClr val="tx1"/>
                  </a:outerShdw>
                </a:effectLst>
                <a:latin typeface="Cooper Black" pitchFamily="18" charset="0"/>
              </a:rPr>
              <a:t>  </a:t>
            </a:r>
            <a:r>
              <a:rPr lang="en-US" sz="4400" dirty="0">
                <a:effectLst>
                  <a:outerShdw blurRad="38100" dist="38100" dir="2700000" algn="tl">
                    <a:srgbClr val="FFFFFF"/>
                  </a:outerShdw>
                </a:effectLst>
                <a:latin typeface="Cooper Black" pitchFamily="18" charset="0"/>
              </a:rPr>
              <a:t>                 including                  </a:t>
            </a:r>
            <a:r>
              <a:rPr lang="en-US" sz="4400" dirty="0">
                <a:effectLst>
                  <a:outerShdw blurRad="50800" dist="50800" dir="5400000" algn="ctr" rotWithShape="0">
                    <a:schemeClr val="bg1"/>
                  </a:outerShdw>
                </a:effectLst>
                <a:latin typeface="Cooper Black" pitchFamily="18" charset="0"/>
              </a:rPr>
              <a:t>Roman</a:t>
            </a:r>
            <a:r>
              <a:rPr lang="en-US" sz="4400" dirty="0">
                <a:solidFill>
                  <a:srgbClr val="FFFF00"/>
                </a:solidFill>
                <a:effectLst>
                  <a:outerShdw blurRad="38100" dist="38100" dir="2700000" algn="tl">
                    <a:srgbClr val="000000"/>
                  </a:outerShdw>
                </a:effectLst>
                <a:latin typeface="Cooper Black" pitchFamily="18" charset="0"/>
              </a:rPr>
              <a:t>                   Catholicism</a:t>
            </a:r>
            <a:r>
              <a:rPr lang="en-US" sz="4400" dirty="0">
                <a:effectLst>
                  <a:outerShdw blurRad="38100" dist="38100" dir="2700000" algn="tl">
                    <a:srgbClr val="FFFFFF"/>
                  </a:outerShdw>
                </a:effectLst>
                <a:latin typeface="Cooper Black" pitchFamily="18" charset="0"/>
              </a:rPr>
              <a:t>, </a:t>
            </a:r>
            <a:r>
              <a:rPr lang="en-US" sz="4400" dirty="0">
                <a:effectLst>
                  <a:outerShdw blurRad="50800" dist="50800" dir="5400000" algn="ctr" rotWithShape="0">
                    <a:schemeClr val="bg1"/>
                  </a:outerShdw>
                </a:effectLst>
                <a:latin typeface="Cooper Black" pitchFamily="18" charset="0"/>
              </a:rPr>
              <a:t>Judaism</a:t>
            </a:r>
            <a:r>
              <a:rPr lang="en-US" sz="4400" dirty="0">
                <a:solidFill>
                  <a:srgbClr val="FFFF00"/>
                </a:solidFill>
                <a:effectLst>
                  <a:outerShdw blurRad="38100" dist="38100" dir="2700000" algn="tl">
                    <a:srgbClr val="000000"/>
                  </a:outerShdw>
                </a:effectLst>
                <a:latin typeface="Cooper Black" pitchFamily="18" charset="0"/>
              </a:rPr>
              <a:t> </a:t>
            </a:r>
            <a:r>
              <a:rPr lang="en-US" sz="4400" dirty="0">
                <a:effectLst>
                  <a:outerShdw blurRad="38100" dist="38100" dir="2700000" algn="tl">
                    <a:srgbClr val="FFFFFF"/>
                  </a:outerShdw>
                </a:effectLst>
                <a:latin typeface="Cooper Black" pitchFamily="18" charset="0"/>
              </a:rPr>
              <a:t>and </a:t>
            </a:r>
            <a:r>
              <a:rPr lang="en-US" sz="4400" dirty="0">
                <a:solidFill>
                  <a:srgbClr val="FFFF00"/>
                </a:solidFill>
                <a:effectLst>
                  <a:outerShdw blurRad="38100" dist="38100" dir="2700000" algn="tl">
                    <a:srgbClr val="000000"/>
                  </a:outerShdw>
                </a:effectLst>
                <a:latin typeface="Cooper Black" pitchFamily="18" charset="0"/>
              </a:rPr>
              <a:t>Islam</a:t>
            </a:r>
          </a:p>
          <a:p>
            <a:pPr>
              <a:lnSpc>
                <a:spcPct val="90000"/>
              </a:lnSpc>
              <a:defRPr/>
            </a:pPr>
            <a:endParaRPr lang="en-US" sz="4400" dirty="0">
              <a:effectLst>
                <a:outerShdw blurRad="38100" dist="38100" dir="2700000" algn="tl">
                  <a:srgbClr val="FFFFFF"/>
                </a:outerShdw>
              </a:effectLst>
              <a:latin typeface="Cooper Black" pitchFamily="18" charset="0"/>
            </a:endParaRPr>
          </a:p>
        </p:txBody>
      </p:sp>
      <p:pic>
        <p:nvPicPr>
          <p:cNvPr id="7171" name="Picture 5" descr="Vasnetsov_Baptism_of_Vladimir_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563" y="304800"/>
            <a:ext cx="4249737" cy="50292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0" y="533400"/>
            <a:ext cx="5410200" cy="12954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Vladimir I</a:t>
            </a:r>
            <a:endParaRPr lang="en-US" sz="6600">
              <a:effectLst>
                <a:outerShdw blurRad="38100" dist="38100" dir="2700000" algn="tl">
                  <a:srgbClr val="FFFFFF"/>
                </a:outerShdw>
              </a:effectLst>
              <a:latin typeface="Showcard Gothic" pitchFamily="8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3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81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barn(outVertical)">
                                      <p:cBhvr>
                                        <p:cTn id="13"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609600"/>
            <a:ext cx="59436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Vladimir I</a:t>
            </a:r>
          </a:p>
        </p:txBody>
      </p:sp>
      <p:sp>
        <p:nvSpPr>
          <p:cNvPr id="37891" name="Rectangle 3"/>
          <p:cNvSpPr>
            <a:spLocks noGrp="1" noChangeArrowheads="1"/>
          </p:cNvSpPr>
          <p:nvPr>
            <p:ph type="body" idx="1"/>
          </p:nvPr>
        </p:nvSpPr>
        <p:spPr>
          <a:xfrm>
            <a:off x="228600" y="1981200"/>
            <a:ext cx="8610600" cy="4495800"/>
          </a:xfrm>
        </p:spPr>
        <p:txBody>
          <a:bodyPr/>
          <a:lstStyle/>
          <a:p>
            <a:pPr>
              <a:defRPr/>
            </a:pPr>
            <a:r>
              <a:rPr lang="en-US" sz="4000" dirty="0">
                <a:effectLst>
                  <a:outerShdw blurRad="38100" dist="38100" dir="2700000" algn="tl">
                    <a:srgbClr val="FFFFFF"/>
                  </a:outerShdw>
                </a:effectLst>
                <a:latin typeface="Cooper Black" pitchFamily="18" charset="0"/>
              </a:rPr>
              <a:t>After visiting the                       </a:t>
            </a:r>
            <a:r>
              <a:rPr lang="en-US" sz="4000" dirty="0">
                <a:effectLst>
                  <a:outerShdw blurRad="50800" dist="50800" dir="5400000" algn="ctr" rotWithShape="0">
                    <a:schemeClr val="bg1"/>
                  </a:outerShdw>
                </a:effectLst>
                <a:latin typeface="Cooper Black" pitchFamily="18" charset="0"/>
              </a:rPr>
              <a:t>Byzantine</a:t>
            </a:r>
            <a:r>
              <a:rPr lang="en-US" sz="4000" dirty="0">
                <a:solidFill>
                  <a:srgbClr val="FFFF00"/>
                </a:solidFill>
                <a:effectLst>
                  <a:outerShdw blurRad="38100" dist="38100" dir="2700000" algn="tl">
                    <a:srgbClr val="000000"/>
                  </a:outerShdw>
                </a:effectLst>
                <a:latin typeface="Cooper Black" pitchFamily="18" charset="0"/>
              </a:rPr>
              <a:t> </a:t>
            </a:r>
            <a:r>
              <a:rPr lang="en-US" sz="4000" dirty="0">
                <a:effectLst>
                  <a:outerShdw blurRad="50800" dist="50800" dir="5400000" algn="ctr" rotWithShape="0">
                    <a:schemeClr val="bg1"/>
                  </a:outerShdw>
                </a:effectLst>
                <a:latin typeface="Cooper Black" pitchFamily="18" charset="0"/>
              </a:rPr>
              <a:t>Empire   </a:t>
            </a:r>
            <a:r>
              <a:rPr lang="en-US" sz="4000" dirty="0">
                <a:effectLst>
                  <a:outerShdw blurRad="38100" dist="38100" dir="2700000" algn="tl">
                    <a:srgbClr val="FFFFFF"/>
                  </a:outerShdw>
                </a:effectLst>
                <a:latin typeface="Cooper Black" pitchFamily="18" charset="0"/>
              </a:rPr>
              <a:t>                      Vladimir adopted                         </a:t>
            </a:r>
            <a:r>
              <a:rPr lang="en-US" sz="4000" dirty="0">
                <a:solidFill>
                  <a:srgbClr val="FFFF00"/>
                </a:solidFill>
                <a:effectLst>
                  <a:outerShdw blurRad="38100" dist="38100" dir="2700000" algn="tl">
                    <a:srgbClr val="000000"/>
                  </a:outerShdw>
                </a:effectLst>
                <a:latin typeface="Cooper Black" pitchFamily="18" charset="0"/>
              </a:rPr>
              <a:t>Eastern Orthodox </a:t>
            </a:r>
            <a:r>
              <a:rPr lang="en-US" sz="4000" dirty="0">
                <a:effectLst>
                  <a:outerShdw blurRad="50800" dist="50800" dir="5400000" algn="ctr" rotWithShape="0">
                    <a:schemeClr val="bg1"/>
                  </a:outerShdw>
                </a:effectLst>
                <a:latin typeface="Cooper Black" pitchFamily="18" charset="0"/>
              </a:rPr>
              <a:t>Christianity </a:t>
            </a:r>
          </a:p>
          <a:p>
            <a:pPr>
              <a:defRPr/>
            </a:pPr>
            <a:r>
              <a:rPr lang="en-US" sz="4000" dirty="0">
                <a:effectLst>
                  <a:outerShdw blurRad="38100" dist="38100" dir="2700000" algn="tl">
                    <a:srgbClr val="FFFFFF"/>
                  </a:outerShdw>
                </a:effectLst>
                <a:latin typeface="Cooper Black" pitchFamily="18" charset="0"/>
              </a:rPr>
              <a:t>Provided </a:t>
            </a:r>
            <a:r>
              <a:rPr lang="en-US" sz="4000" dirty="0">
                <a:solidFill>
                  <a:srgbClr val="FFFF00"/>
                </a:solidFill>
                <a:effectLst>
                  <a:outerShdw blurRad="38100" dist="38100" dir="2700000" algn="tl">
                    <a:srgbClr val="000000"/>
                  </a:outerShdw>
                </a:effectLst>
                <a:latin typeface="Cooper Black" pitchFamily="18" charset="0"/>
              </a:rPr>
              <a:t>mass baptism</a:t>
            </a:r>
            <a:r>
              <a:rPr lang="en-US" sz="4000" dirty="0">
                <a:solidFill>
                  <a:srgbClr val="FFFF00"/>
                </a:solidFill>
                <a:effectLst>
                  <a:outerShdw blurRad="38100" dist="38100" dir="2700000" algn="tl">
                    <a:srgbClr val="FFFFFF"/>
                  </a:outerShdw>
                </a:effectLst>
                <a:latin typeface="Cooper Black" pitchFamily="18" charset="0"/>
              </a:rPr>
              <a:t> </a:t>
            </a:r>
            <a:r>
              <a:rPr lang="en-US" sz="4000" dirty="0">
                <a:effectLst>
                  <a:outerShdw blurRad="38100" dist="38100" dir="2700000" algn="tl">
                    <a:srgbClr val="FFFFFF"/>
                  </a:outerShdw>
                </a:effectLst>
                <a:latin typeface="Cooper Black" pitchFamily="18" charset="0"/>
              </a:rPr>
              <a:t>for all of his subjects</a:t>
            </a:r>
          </a:p>
        </p:txBody>
      </p:sp>
      <p:pic>
        <p:nvPicPr>
          <p:cNvPr id="8196" name="Picture 5" descr="VladimirI_an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
            <a:ext cx="2955925" cy="33528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789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 calcmode="lin" valueType="num">
                                      <p:cBhvr>
                                        <p:cTn id="14" dur="1000" fill="hold"/>
                                        <p:tgtEl>
                                          <p:spTgt spid="3789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78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28600" y="1981200"/>
            <a:ext cx="8915400" cy="4572000"/>
          </a:xfrm>
        </p:spPr>
        <p:txBody>
          <a:bodyPr/>
          <a:lstStyle/>
          <a:p>
            <a:pPr>
              <a:defRPr/>
            </a:pPr>
            <a:r>
              <a:rPr lang="en-US" sz="4400" dirty="0">
                <a:effectLst>
                  <a:outerShdw blurRad="50800" dist="50800" dir="5400000" algn="ctr" rotWithShape="0">
                    <a:schemeClr val="bg1"/>
                  </a:outerShdw>
                </a:effectLst>
                <a:latin typeface="Cooper Black" pitchFamily="18" charset="0"/>
              </a:rPr>
              <a:t>Married</a:t>
            </a:r>
            <a:r>
              <a:rPr lang="en-US" sz="4400" dirty="0">
                <a:solidFill>
                  <a:srgbClr val="00FF00"/>
                </a:solidFill>
                <a:effectLst>
                  <a:outerShdw blurRad="38100" dist="38100" dir="2700000" algn="tl">
                    <a:srgbClr val="000000"/>
                  </a:outerShdw>
                </a:effectLst>
                <a:latin typeface="Cooper Black" pitchFamily="18" charset="0"/>
              </a:rPr>
              <a:t> </a:t>
            </a:r>
            <a:r>
              <a:rPr lang="en-US" sz="4400" dirty="0">
                <a:effectLst>
                  <a:outerShdw blurRad="38100" dist="38100" dir="2700000" algn="tl">
                    <a:srgbClr val="FFFFFF"/>
                  </a:outerShdw>
                </a:effectLst>
                <a:latin typeface="Cooper Black" pitchFamily="18" charset="0"/>
              </a:rPr>
              <a:t>a                                            Byzantine                                     </a:t>
            </a:r>
            <a:r>
              <a:rPr lang="en-US" sz="4400" dirty="0">
                <a:solidFill>
                  <a:srgbClr val="FFFF00"/>
                </a:solidFill>
                <a:effectLst>
                  <a:outerShdw blurRad="38100" dist="38100" dir="2700000" algn="tl">
                    <a:schemeClr val="tx1"/>
                  </a:outerShdw>
                </a:effectLst>
                <a:latin typeface="Cooper Black" pitchFamily="18" charset="0"/>
              </a:rPr>
              <a:t>princess</a:t>
            </a:r>
          </a:p>
          <a:p>
            <a:pPr>
              <a:defRPr/>
            </a:pPr>
            <a:r>
              <a:rPr lang="en-US" sz="4400" dirty="0">
                <a:effectLst>
                  <a:outerShdw blurRad="38100" dist="38100" dir="2700000" algn="tl">
                    <a:srgbClr val="FFFFFF"/>
                  </a:outerShdw>
                </a:effectLst>
                <a:latin typeface="Cooper Black" pitchFamily="18" charset="0"/>
              </a:rPr>
              <a:t>Through                                                this marriage he </a:t>
            </a:r>
            <a:r>
              <a:rPr lang="en-US" sz="4400" dirty="0">
                <a:effectLst>
                  <a:outerShdw blurRad="50800" dist="50800" dir="5400000" algn="ctr" rotWithShape="0">
                    <a:schemeClr val="bg1"/>
                  </a:outerShdw>
                </a:effectLst>
                <a:latin typeface="Cooper Black" pitchFamily="18" charset="0"/>
              </a:rPr>
              <a:t>brought</a:t>
            </a:r>
            <a:r>
              <a:rPr lang="en-US" sz="4400" dirty="0">
                <a:solidFill>
                  <a:srgbClr val="00FF00"/>
                </a:solidFill>
                <a:effectLst>
                  <a:outerShdw blurRad="38100" dist="38100" dir="2700000" algn="tl">
                    <a:srgbClr val="000000"/>
                  </a:outerShdw>
                </a:effectLst>
                <a:latin typeface="Cooper Black" pitchFamily="18" charset="0"/>
              </a:rPr>
              <a:t> </a:t>
            </a:r>
            <a:r>
              <a:rPr lang="en-US" sz="4400" dirty="0">
                <a:solidFill>
                  <a:srgbClr val="FFFF00"/>
                </a:solidFill>
                <a:effectLst>
                  <a:outerShdw blurRad="38100" dist="38100" dir="2700000" algn="tl">
                    <a:srgbClr val="000000"/>
                  </a:outerShdw>
                </a:effectLst>
                <a:latin typeface="Cooper Black" pitchFamily="18" charset="0"/>
              </a:rPr>
              <a:t>Byzantine culture </a:t>
            </a:r>
            <a:r>
              <a:rPr lang="en-US" sz="4400" dirty="0">
                <a:effectLst>
                  <a:outerShdw blurRad="50800" dist="50800" dir="5400000" algn="ctr" rotWithShape="0">
                    <a:schemeClr val="bg1"/>
                  </a:outerShdw>
                </a:effectLst>
                <a:latin typeface="Cooper Black" pitchFamily="18" charset="0"/>
              </a:rPr>
              <a:t>to Kiev</a:t>
            </a:r>
          </a:p>
          <a:p>
            <a:pPr>
              <a:defRPr/>
            </a:pPr>
            <a:endParaRPr lang="en-US" dirty="0">
              <a:solidFill>
                <a:srgbClr val="00FF00"/>
              </a:solidFill>
            </a:endParaRPr>
          </a:p>
        </p:txBody>
      </p:sp>
      <p:pic>
        <p:nvPicPr>
          <p:cNvPr id="9219" name="Picture 5" descr="Image:Anton Losenko. Vladimir and Rogned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228600"/>
            <a:ext cx="3833812" cy="42672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2" name="Rectangle 2"/>
          <p:cNvSpPr>
            <a:spLocks noGrp="1" noChangeArrowheads="1"/>
          </p:cNvSpPr>
          <p:nvPr>
            <p:ph type="title"/>
          </p:nvPr>
        </p:nvSpPr>
        <p:spPr>
          <a:xfrm>
            <a:off x="0" y="609600"/>
            <a:ext cx="5105400" cy="1143000"/>
          </a:xfrm>
        </p:spPr>
        <p:txBody>
          <a:bodyPr/>
          <a:lstStyle/>
          <a:p>
            <a:pPr>
              <a:defRPr/>
            </a:pPr>
            <a:r>
              <a:rPr lang="en-US" sz="6600">
                <a:solidFill>
                  <a:schemeClr val="accent2"/>
                </a:solidFill>
                <a:effectLst>
                  <a:outerShdw blurRad="38100" dist="38100" dir="2700000" algn="tl">
                    <a:srgbClr val="000000"/>
                  </a:outerShdw>
                </a:effectLst>
                <a:latin typeface="Showcard Gothic" pitchFamily="82" charset="0"/>
              </a:rPr>
              <a:t>Vladimir 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1000" fill="hold"/>
                                        <p:tgtEl>
                                          <p:spTgt spid="3072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28600" y="1752600"/>
            <a:ext cx="8610600" cy="4724400"/>
          </a:xfrm>
        </p:spPr>
        <p:txBody>
          <a:bodyPr/>
          <a:lstStyle/>
          <a:p>
            <a:pPr>
              <a:defRPr/>
            </a:pPr>
            <a:r>
              <a:rPr lang="en-US" sz="4000" u="sng" dirty="0">
                <a:effectLst>
                  <a:outerShdw blurRad="38100" dist="38100" dir="2700000" algn="tl">
                    <a:srgbClr val="FFFFFF"/>
                  </a:outerShdw>
                </a:effectLst>
                <a:latin typeface="Cooper Black" pitchFamily="18" charset="0"/>
              </a:rPr>
              <a:t>Established</a:t>
            </a:r>
            <a:r>
              <a:rPr lang="en-US" sz="4000" dirty="0">
                <a:effectLst>
                  <a:outerShdw blurRad="38100" dist="38100" dir="2700000" algn="tl">
                    <a:srgbClr val="FFFFFF"/>
                  </a:outerShdw>
                </a:effectLst>
                <a:latin typeface="Cooper Black" pitchFamily="18" charset="0"/>
              </a:rPr>
              <a:t>:</a:t>
            </a:r>
          </a:p>
          <a:p>
            <a:pPr>
              <a:defRPr/>
            </a:pPr>
            <a:r>
              <a:rPr lang="en-US" sz="4000" dirty="0">
                <a:solidFill>
                  <a:srgbClr val="FFFF00"/>
                </a:solidFill>
                <a:effectLst>
                  <a:outerShdw blurRad="38100" dist="38100" dir="2700000" algn="tl">
                    <a:srgbClr val="000000"/>
                  </a:outerShdw>
                </a:effectLst>
                <a:latin typeface="Cooper Black" pitchFamily="18" charset="0"/>
              </a:rPr>
              <a:t>Schools</a:t>
            </a:r>
            <a:r>
              <a:rPr lang="en-US" sz="4000" dirty="0">
                <a:effectLst>
                  <a:outerShdw blurRad="38100" dist="38100" dir="2700000" algn="tl">
                    <a:srgbClr val="FFFFFF"/>
                  </a:outerShdw>
                </a:effectLst>
                <a:latin typeface="Cooper Black" pitchFamily="18" charset="0"/>
              </a:rPr>
              <a:t>, libraries,                                       </a:t>
            </a:r>
            <a:r>
              <a:rPr lang="en-US" sz="4000" dirty="0">
                <a:solidFill>
                  <a:srgbClr val="FFFF00"/>
                </a:solidFill>
                <a:effectLst>
                  <a:outerShdw blurRad="38100" dist="38100" dir="2700000" algn="tl">
                    <a:srgbClr val="000000"/>
                  </a:outerShdw>
                </a:effectLst>
                <a:latin typeface="Cooper Black" pitchFamily="18" charset="0"/>
              </a:rPr>
              <a:t>law code</a:t>
            </a:r>
            <a:r>
              <a:rPr lang="en-US" sz="4000" dirty="0">
                <a:solidFill>
                  <a:srgbClr val="FFFF00"/>
                </a:solidFill>
                <a:effectLst>
                  <a:outerShdw blurRad="38100" dist="38100" dir="2700000" algn="tl">
                    <a:srgbClr val="FFFFFF"/>
                  </a:outerShdw>
                </a:effectLst>
                <a:latin typeface="Cooper Black" pitchFamily="18" charset="0"/>
              </a:rPr>
              <a:t>                                      </a:t>
            </a:r>
            <a:r>
              <a:rPr lang="en-US" sz="4000" dirty="0">
                <a:effectLst>
                  <a:outerShdw blurRad="38100" dist="38100" dir="2700000" algn="tl">
                    <a:srgbClr val="FFFFFF"/>
                  </a:outerShdw>
                </a:effectLst>
                <a:latin typeface="Cooper Black" pitchFamily="18" charset="0"/>
              </a:rPr>
              <a:t>(Russkaia Pravda)</a:t>
            </a:r>
          </a:p>
          <a:p>
            <a:pPr>
              <a:defRPr/>
            </a:pPr>
            <a:r>
              <a:rPr lang="en-US" sz="4000" dirty="0">
                <a:effectLst>
                  <a:outerShdw blurRad="50800" dist="50800" dir="5400000" algn="ctr" rotWithShape="0">
                    <a:schemeClr val="bg1"/>
                  </a:outerShdw>
                </a:effectLst>
                <a:latin typeface="Cooper Black" pitchFamily="18" charset="0"/>
              </a:rPr>
              <a:t>Kiev declined after                                    his death </a:t>
            </a:r>
            <a:r>
              <a:rPr lang="en-US" sz="4000" dirty="0">
                <a:effectLst>
                  <a:outerShdw blurRad="38100" dist="38100" dir="2700000" algn="tl">
                    <a:srgbClr val="FFFFFF"/>
                  </a:outerShdw>
                </a:effectLst>
                <a:latin typeface="Cooper Black" pitchFamily="18" charset="0"/>
              </a:rPr>
              <a:t>– became part of the </a:t>
            </a:r>
            <a:r>
              <a:rPr lang="en-US" sz="4000" dirty="0">
                <a:solidFill>
                  <a:srgbClr val="FFFF00"/>
                </a:solidFill>
                <a:effectLst>
                  <a:outerShdw blurRad="38100" dist="38100" dir="2700000" algn="tl">
                    <a:srgbClr val="000000"/>
                  </a:outerShdw>
                </a:effectLst>
                <a:latin typeface="Cooper Black" pitchFamily="18" charset="0"/>
              </a:rPr>
              <a:t>Mongol Empire…</a:t>
            </a:r>
          </a:p>
        </p:txBody>
      </p:sp>
      <p:pic>
        <p:nvPicPr>
          <p:cNvPr id="10243" name="Picture 5" descr="Image:Bilibin yaroslav.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
            <a:ext cx="2892425" cy="44196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0" y="304800"/>
            <a:ext cx="8839200" cy="1524000"/>
          </a:xfrm>
        </p:spPr>
        <p:txBody>
          <a:bodyPr/>
          <a:lstStyle/>
          <a:p>
            <a:pPr>
              <a:defRPr/>
            </a:pPr>
            <a:r>
              <a:rPr lang="en-US" sz="6000" dirty="0" err="1">
                <a:solidFill>
                  <a:schemeClr val="accent2"/>
                </a:solidFill>
                <a:effectLst>
                  <a:outerShdw blurRad="38100" dist="38100" dir="2700000" algn="tl">
                    <a:srgbClr val="000000"/>
                  </a:outerShdw>
                </a:effectLst>
                <a:latin typeface="Showcard Gothic" pitchFamily="82" charset="0"/>
              </a:rPr>
              <a:t>Yaroslav</a:t>
            </a:r>
            <a:r>
              <a:rPr lang="en-US" sz="6000" dirty="0">
                <a:solidFill>
                  <a:schemeClr val="accent2"/>
                </a:solidFill>
                <a:effectLst>
                  <a:outerShdw blurRad="38100" dist="38100" dir="2700000" algn="tl">
                    <a:srgbClr val="000000"/>
                  </a:outerShdw>
                </a:effectLst>
                <a:latin typeface="Showcard Gothic" pitchFamily="82" charset="0"/>
              </a:rPr>
              <a:t> “The Wise”</a:t>
            </a:r>
            <a:endParaRPr lang="en-US" sz="6000" dirty="0">
              <a:effectLst>
                <a:outerShdw blurRad="38100" dist="38100" dir="2700000" algn="tl">
                  <a:srgbClr val="FFFFFF"/>
                </a:outerShdw>
              </a:effectLst>
              <a:latin typeface="Showcard Gothic" pitchFamily="8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3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22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wipe(left)">
                                      <p:cBhvr>
                                        <p:cTn id="13" dur="500"/>
                                        <p:tgtEl>
                                          <p:spTgt spid="122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Effect transition="in" filter="wipe(left)">
                                      <p:cBhvr>
                                        <p:cTn id="18" dur="500"/>
                                        <p:tgtEl>
                                          <p:spTgt spid="1229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Effect transition="in" filter="wipe(left)">
                                      <p:cBhvr>
                                        <p:cTn id="23"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mongol_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68438"/>
            <a:ext cx="8601075" cy="509428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6" name="Rectangle 4"/>
          <p:cNvSpPr>
            <a:spLocks noGrp="1" noChangeArrowheads="1"/>
          </p:cNvSpPr>
          <p:nvPr>
            <p:ph type="ctrTitle"/>
          </p:nvPr>
        </p:nvSpPr>
        <p:spPr>
          <a:xfrm>
            <a:off x="762000" y="609600"/>
            <a:ext cx="7772400" cy="1470025"/>
          </a:xfrm>
        </p:spPr>
        <p:txBody>
          <a:bodyPr/>
          <a:lstStyle/>
          <a:p>
            <a:pPr>
              <a:defRPr/>
            </a:pPr>
            <a:r>
              <a:rPr lang="en-US" sz="8800">
                <a:solidFill>
                  <a:schemeClr val="accent2"/>
                </a:solidFill>
                <a:effectLst>
                  <a:outerShdw blurRad="38100" dist="38100" dir="2700000" algn="tl">
                    <a:srgbClr val="000000"/>
                  </a:outerShdw>
                </a:effectLst>
                <a:latin typeface="Showcard Gothic" pitchFamily="82" charset="0"/>
              </a:rPr>
              <a:t>The Mongols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2518</TotalTime>
  <Words>456</Words>
  <Application>Microsoft Office PowerPoint</Application>
  <PresentationFormat>On-screen Show (4:3)</PresentationFormat>
  <Paragraphs>90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Cooper Black</vt:lpstr>
      <vt:lpstr>Showcard Gothic</vt:lpstr>
      <vt:lpstr>Times New Roman</vt:lpstr>
      <vt:lpstr>Default Design</vt:lpstr>
      <vt:lpstr>Early Russia:</vt:lpstr>
      <vt:lpstr>Kievan Rus’</vt:lpstr>
      <vt:lpstr>Kievan Rus’</vt:lpstr>
      <vt:lpstr>The golden age of kiev</vt:lpstr>
      <vt:lpstr>Vladimir I</vt:lpstr>
      <vt:lpstr>Vladimir I</vt:lpstr>
      <vt:lpstr>Vladimir I</vt:lpstr>
      <vt:lpstr>Yaroslav “The Wise”</vt:lpstr>
      <vt:lpstr>The Mongols</vt:lpstr>
      <vt:lpstr>The Mongols</vt:lpstr>
      <vt:lpstr>PowerPoint Presentation</vt:lpstr>
      <vt:lpstr>The Mongols</vt:lpstr>
      <vt:lpstr>PowerPoint Presentation</vt:lpstr>
      <vt:lpstr>The Mongols</vt:lpstr>
      <vt:lpstr>The Mongols</vt:lpstr>
      <vt:lpstr>The Mongols</vt:lpstr>
      <vt:lpstr>The rise of Moscow</vt:lpstr>
      <vt:lpstr>Moscow</vt:lpstr>
      <vt:lpstr>Ivan III</vt:lpstr>
      <vt:lpstr>Ivan III</vt:lpstr>
      <vt:lpstr>Ivan IV</vt:lpstr>
      <vt:lpstr>PowerPoint Presentation</vt:lpstr>
      <vt:lpstr>PowerPoint Presentation</vt:lpstr>
      <vt:lpstr>PowerPoint Presentation</vt:lpstr>
      <vt:lpstr>PowerPoint Presentation</vt:lpstr>
    </vt:vector>
  </TitlesOfParts>
  <Company>FCBOE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Russia</dc:title>
  <dc:creator>Teacher</dc:creator>
  <cp:lastModifiedBy>Kent Simmons</cp:lastModifiedBy>
  <cp:revision>61</cp:revision>
  <cp:lastPrinted>2013-10-08T18:16:42Z</cp:lastPrinted>
  <dcterms:created xsi:type="dcterms:W3CDTF">2001-10-22T18:17:15Z</dcterms:created>
  <dcterms:modified xsi:type="dcterms:W3CDTF">2019-08-28T18:57:54Z</dcterms:modified>
</cp:coreProperties>
</file>