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95" r:id="rId4"/>
    <p:sldId id="297" r:id="rId5"/>
    <p:sldId id="258" r:id="rId6"/>
    <p:sldId id="299" r:id="rId7"/>
    <p:sldId id="259" r:id="rId8"/>
    <p:sldId id="286" r:id="rId9"/>
    <p:sldId id="261" r:id="rId10"/>
    <p:sldId id="300" r:id="rId11"/>
    <p:sldId id="262" r:id="rId12"/>
    <p:sldId id="301" r:id="rId13"/>
    <p:sldId id="293" r:id="rId14"/>
    <p:sldId id="263" r:id="rId15"/>
    <p:sldId id="294" r:id="rId16"/>
    <p:sldId id="287" r:id="rId17"/>
    <p:sldId id="302" r:id="rId18"/>
    <p:sldId id="303" r:id="rId19"/>
    <p:sldId id="266" r:id="rId20"/>
    <p:sldId id="305" r:id="rId21"/>
    <p:sldId id="306" r:id="rId22"/>
    <p:sldId id="307" r:id="rId23"/>
    <p:sldId id="308" r:id="rId24"/>
    <p:sldId id="309" r:id="rId25"/>
    <p:sldId id="304" r:id="rId26"/>
    <p:sldId id="267" r:id="rId27"/>
    <p:sldId id="268" r:id="rId28"/>
    <p:sldId id="270" r:id="rId29"/>
    <p:sldId id="290" r:id="rId30"/>
    <p:sldId id="312" r:id="rId31"/>
    <p:sldId id="311" r:id="rId32"/>
    <p:sldId id="271" r:id="rId33"/>
    <p:sldId id="310" r:id="rId34"/>
    <p:sldId id="313" r:id="rId35"/>
    <p:sldId id="314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itannic Bold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00"/>
    <a:srgbClr val="FC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6" autoAdjust="0"/>
    <p:restoredTop sz="85714" autoAdjust="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4706CD1-7FB5-4523-A7C5-72D283B0C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C6FE-EA66-4216-A6BA-DFC3413AF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7CAED-182A-4A74-8453-12627A96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868E-F2C9-47BA-84BA-08F8D903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6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EA33-49CD-40A5-B4DB-68A64BA0C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9F02-3E27-4877-ABAC-74C1FDEA8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798D-55EF-46F6-9499-0D59837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7C94-8F7C-4F14-8736-65704E2E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46B9-3A58-43BF-9BC4-A17BBBBE3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7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87B0-DA53-419F-952A-1585442CE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7857-1EE3-4640-BE12-A4019675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AA54-6D56-4089-990E-9D8EEA25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3518E8C-1FAB-49DB-8148-42B6C4FCA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e/ec/Ed_and_pope.pn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en/c/cf/Knox_somerville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file:///C:\Documents%20and%20Settings\yoodk\Local%20Settings\Temporary%20Internet%20Files\Content.IE5\GHGN52S5\MS910220351%5b1%5d.wav" TargetMode="External"/><Relationship Id="rId16" Type="http://schemas.openxmlformats.org/officeDocument/2006/relationships/image" Target="../media/image31.wmf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11" Type="http://schemas.openxmlformats.org/officeDocument/2006/relationships/image" Target="../media/image26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audio" Target="file:///C:\Documents%20and%20Settings\yoodk\Local%20Settings\Temporary%20Internet%20Files\Content.IE5\JHOYT3ZB\MS900388487%5b1%5d.wav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file:///C:\Documents%20and%20Settings\yoodk\Local%20Settings\Temporary%20Internet%20Files\Content.IE5\GHGN52S5\MS910220351%5b1%5d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2.png"/><Relationship Id="rId11" Type="http://schemas.openxmlformats.org/officeDocument/2006/relationships/image" Target="../media/image26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Luther%20before%20the%20empe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6629400" cy="3686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895600"/>
          </a:xfrm>
        </p:spPr>
        <p:txBody>
          <a:bodyPr/>
          <a:lstStyle/>
          <a:p>
            <a:pPr marL="117475" algn="l" eaLnBrk="1" hangingPunct="1">
              <a:defRPr/>
            </a:pPr>
            <a:r>
              <a:rPr lang="en-US" sz="9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Protestant Reformation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Sale of Indulgences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Many people thought they were buying their way 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heaven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John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Tetzel was a German 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church                                       agent that sold                              indulgences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Promised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peasants             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that indulgences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                                                 would 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relieve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them                          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of guilt for </a:t>
            </a:r>
            <a:r>
              <a:rPr lang="en-US" sz="2800" b="1" u="sng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future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                                             sins!</a:t>
            </a:r>
            <a:endParaRPr lang="en-US" sz="2800" b="1" dirty="0">
              <a:effectLst>
                <a:outerShdw blurRad="38100" dist="38100" dir="2700000" algn="tl">
                  <a:srgbClr val="336699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352800"/>
            <a:ext cx="4767263" cy="3209925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518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Luther’s Protest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8392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Luther wrote &amp; posted his 95 Theses</a:t>
            </a:r>
            <a:b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(debating points) in 1517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Criticized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the sale                              of indulgences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His actions began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     the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Reform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ation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: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a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movement for </a:t>
            </a:r>
            <a:b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religious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reform</a:t>
            </a: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9220" name="Picture 2" descr="http://thegospelcoalition.org/blogs/justintaylor/files/2010/10/Luther-nailing-theses-560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964877" cy="3810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of the 95 Theses…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839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#2: Only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God can give salvation – not a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priest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#6: Only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God can forgive – the pope can only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reassure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people that God will do this </a:t>
            </a:r>
            <a:endParaRPr lang="en-US" sz="3200" dirty="0" smtClean="0">
              <a:effectLst>
                <a:outerShdw blurRad="38100" dist="38100" dir="2700000" algn="tl">
                  <a:srgbClr val="336699"/>
                </a:outerShdw>
              </a:effectLst>
              <a:latin typeface="Tw Cen MT Condensed Extra Bold" panose="020B0803020202020204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#21: An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indulgence will not save a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man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#37: Any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Christian – dead or alive – can gain the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benefit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&amp; love of Christ without an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indulgence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#52: It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is vain to rely on an indulgence to forgive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your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sins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#93: Those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in the church who claim there is no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problem </a:t>
            </a:r>
            <a:r>
              <a:rPr lang="en-US" sz="3200" dirty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must </a:t>
            </a:r>
            <a:r>
              <a:rPr lang="en-US" sz="32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Tw Cen MT Condensed Extra Bold" panose="020B0803020202020204" pitchFamily="34" charset="0"/>
              </a:rPr>
              <a:t>go</a:t>
            </a:r>
            <a:endParaRPr lang="en-US" sz="3200" dirty="0">
              <a:effectLst>
                <a:outerShdw blurRad="38100" dist="38100" dir="2700000" algn="tl">
                  <a:srgbClr val="336699"/>
                </a:outerShdw>
              </a:effectLst>
              <a:latin typeface="Tw Cen MT Condensed Extra Bold" panose="020B0803020202020204" pitchFamily="34" charset="0"/>
            </a:endParaRPr>
          </a:p>
          <a:p>
            <a:pPr eaLnBrk="1" hangingPunct="1">
              <a:defRPr/>
            </a:pPr>
            <a:endParaRPr lang="en-US" sz="32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eaLnBrk="1" hangingPunct="1">
              <a:defRPr/>
            </a:pPr>
            <a:endParaRPr lang="en-US" sz="32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eaLnBrk="1" hangingPunct="1">
              <a:defRPr/>
            </a:pPr>
            <a:endParaRPr lang="en-US" sz="32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3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ff.esuhsd.org/dayd/ap_euro/chapter_13/luther_and_the_95_the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Backlash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In 1521 the Pope Leo X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EXCOMMUNICATED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Luther for his statements</a:t>
            </a:r>
          </a:p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Diet of </a:t>
            </a:r>
            <a:r>
              <a:rPr lang="en-US" sz="4000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Worms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: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Tried to get                                                Luther 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retract  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                        his criticisms of                                     the Church</a:t>
            </a:r>
          </a:p>
          <a:p>
            <a:pPr eaLnBrk="1" hangingPunct="1">
              <a:defRPr/>
            </a:pPr>
            <a:endParaRPr lang="en-US" sz="4000" dirty="0" smtClean="0"/>
          </a:p>
        </p:txBody>
      </p:sp>
      <p:pic>
        <p:nvPicPr>
          <p:cNvPr id="11268" name="Picture 5" descr="Diet_of_W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06374"/>
            <a:ext cx="3914775" cy="338013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Backlash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“I am bound by the Scriptures I have quoted and my conscience is captive to the Word of God.  I cannot and I will not retract anything, since it is neither safe nor right to go against conscious.  I cannot do otherwise, here I stand, may God help me. Amen” 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- - - Martin Luther </a:t>
            </a:r>
            <a:endParaRPr lang="en-US" sz="4000" dirty="0" smtClean="0">
              <a:solidFill>
                <a:srgbClr val="00CCFF"/>
              </a:solidFill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Backlash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Luther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refused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!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Condemned as a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heretic 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Went into hiding; translated the Bible into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German</a:t>
            </a:r>
            <a:endParaRPr lang="en-US" sz="4000" dirty="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Backlash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Luther &amp; his followers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formed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a separate religious group: the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Lutherans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Eventually, the term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Protest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ant was applied to Christians who belonged to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non-Catholic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 Churches</a:t>
            </a:r>
          </a:p>
        </p:txBody>
      </p:sp>
    </p:spTree>
    <p:extLst>
      <p:ext uri="{BB962C8B-B14F-4D97-AF65-F5344CB8AC3E}">
        <p14:creationId xmlns:p14="http://schemas.microsoft.com/office/powerpoint/2010/main" val="2248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Backlash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The Reformation causes war in the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Holy Roman Empire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(Germany)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The Peace of Augsburg allows the German princes to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decide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 the religion of his region/state</a:t>
            </a:r>
          </a:p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39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" y="30480"/>
            <a:ext cx="8839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What’s the Difference?</a:t>
            </a:r>
          </a:p>
        </p:txBody>
      </p:sp>
      <p:pic>
        <p:nvPicPr>
          <p:cNvPr id="4" name="Picture 8" descr="033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514600"/>
            <a:ext cx="5246687" cy="434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ston Unitarian Chapel -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037826" cy="434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Origins of the Reformation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Began in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Germany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due to the lack of a strong central government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“Germany” included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365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independent states (kingdoms)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A weak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emperor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COULD NOT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control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independent ideas about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 religion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within the German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Difference - Leadership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Catholicism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CCFF"/>
                </a:solidFill>
              </a:rPr>
              <a:t>Pope</a:t>
            </a:r>
            <a:r>
              <a:rPr lang="en-US" sz="3200" dirty="0" smtClean="0"/>
              <a:t> is </a:t>
            </a:r>
            <a:r>
              <a:rPr lang="en-US" sz="3200" dirty="0"/>
              <a:t>the head of the </a:t>
            </a:r>
            <a:r>
              <a:rPr lang="en-US" sz="3200" dirty="0" smtClean="0"/>
              <a:t>Church</a:t>
            </a:r>
          </a:p>
          <a:p>
            <a:r>
              <a:rPr lang="en-US" sz="3200" dirty="0" smtClean="0"/>
              <a:t>Church </a:t>
            </a:r>
            <a:r>
              <a:rPr lang="en-US" sz="3200" dirty="0"/>
              <a:t>is a </a:t>
            </a:r>
            <a:r>
              <a:rPr lang="en-US" sz="3200" dirty="0" smtClean="0">
                <a:solidFill>
                  <a:srgbClr val="00CCFF"/>
                </a:solidFill>
              </a:rPr>
              <a:t>hierarchy</a:t>
            </a:r>
          </a:p>
          <a:p>
            <a:endParaRPr lang="en-US" sz="3200" dirty="0" smtClean="0">
              <a:solidFill>
                <a:srgbClr val="00CCFF"/>
              </a:solidFill>
            </a:endParaRPr>
          </a:p>
          <a:p>
            <a:r>
              <a:rPr lang="en-US" sz="3200" dirty="0" smtClean="0"/>
              <a:t>Clergy </a:t>
            </a:r>
            <a:r>
              <a:rPr lang="en-US" sz="3200" dirty="0"/>
              <a:t>cannot </a:t>
            </a:r>
            <a:r>
              <a:rPr lang="en-US" sz="3200" dirty="0" smtClean="0">
                <a:solidFill>
                  <a:srgbClr val="00CCFF"/>
                </a:solidFill>
              </a:rPr>
              <a:t>marry</a:t>
            </a:r>
            <a:endParaRPr lang="en-US" sz="3200" dirty="0">
              <a:solidFill>
                <a:srgbClr val="00CC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Lutheranism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CCFF"/>
                </a:solidFill>
              </a:rPr>
              <a:t>Ministers</a:t>
            </a:r>
            <a:r>
              <a:rPr lang="en-US" sz="3200" dirty="0" smtClean="0"/>
              <a:t> </a:t>
            </a:r>
            <a:r>
              <a:rPr lang="en-US" sz="3200" dirty="0"/>
              <a:t>lead </a:t>
            </a:r>
            <a:r>
              <a:rPr lang="en-US" sz="3200" dirty="0" smtClean="0"/>
              <a:t>congregations</a:t>
            </a:r>
          </a:p>
          <a:p>
            <a:r>
              <a:rPr lang="en-US" sz="3200" dirty="0" smtClean="0"/>
              <a:t>Church </a:t>
            </a:r>
            <a:r>
              <a:rPr lang="en-US" sz="3200" dirty="0"/>
              <a:t>is community of believers  - </a:t>
            </a:r>
            <a:r>
              <a:rPr lang="en-US" sz="3200" dirty="0" smtClean="0">
                <a:solidFill>
                  <a:srgbClr val="00CCFF"/>
                </a:solidFill>
              </a:rPr>
              <a:t>equal </a:t>
            </a:r>
            <a:r>
              <a:rPr lang="en-US" sz="3200" dirty="0" smtClean="0"/>
              <a:t>status</a:t>
            </a:r>
          </a:p>
          <a:p>
            <a:r>
              <a:rPr lang="en-US" sz="3200" dirty="0" smtClean="0"/>
              <a:t>Clergy can </a:t>
            </a:r>
            <a:r>
              <a:rPr lang="en-US" sz="3200" dirty="0"/>
              <a:t>marry</a:t>
            </a:r>
          </a:p>
        </p:txBody>
      </p:sp>
    </p:spTree>
    <p:extLst>
      <p:ext uri="{BB962C8B-B14F-4D97-AF65-F5344CB8AC3E}">
        <p14:creationId xmlns:p14="http://schemas.microsoft.com/office/powerpoint/2010/main" val="38430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 uiExpand="1" build="p"/>
      <p:bldP spid="3" grpId="0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Difference - Worship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Catholicism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Elaborate ceremonies &amp; </a:t>
            </a:r>
            <a:r>
              <a:rPr lang="en-US" sz="3200" dirty="0" smtClean="0"/>
              <a:t>churches</a:t>
            </a:r>
            <a:endParaRPr lang="en-US" sz="3200" dirty="0"/>
          </a:p>
          <a:p>
            <a:r>
              <a:rPr lang="en-US" sz="3200" dirty="0" smtClean="0">
                <a:solidFill>
                  <a:srgbClr val="00CCFF"/>
                </a:solidFill>
              </a:rPr>
              <a:t>Rituals</a:t>
            </a:r>
          </a:p>
          <a:p>
            <a:r>
              <a:rPr lang="en-US" sz="3200" dirty="0" smtClean="0"/>
              <a:t>Believe </a:t>
            </a:r>
            <a:r>
              <a:rPr lang="en-US" sz="3200" dirty="0"/>
              <a:t>in saints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Lutheranism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Simple</a:t>
            </a:r>
            <a:r>
              <a:rPr lang="en-US" sz="3200" dirty="0" smtClean="0">
                <a:solidFill>
                  <a:srgbClr val="00CCFF"/>
                </a:solidFill>
              </a:rPr>
              <a:t> churches</a:t>
            </a:r>
          </a:p>
          <a:p>
            <a:endParaRPr lang="en-US" sz="3200" dirty="0">
              <a:solidFill>
                <a:srgbClr val="00CCFF"/>
              </a:solidFill>
            </a:endParaRPr>
          </a:p>
          <a:p>
            <a:r>
              <a:rPr lang="en-US" sz="3200" dirty="0" smtClean="0"/>
              <a:t>Very few rituals</a:t>
            </a:r>
          </a:p>
          <a:p>
            <a:r>
              <a:rPr lang="en-US" sz="3200" dirty="0" smtClean="0"/>
              <a:t>No saints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 uiExpand="1" build="p"/>
      <p:bldP spid="3" grpId="0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Difference - Salvation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Catholicism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Faith and </a:t>
            </a:r>
            <a:r>
              <a:rPr lang="en-US" sz="3200" dirty="0" smtClean="0">
                <a:solidFill>
                  <a:srgbClr val="00CCFF"/>
                </a:solidFill>
              </a:rPr>
              <a:t>good works </a:t>
            </a:r>
            <a:r>
              <a:rPr lang="en-US" sz="3200" dirty="0" smtClean="0"/>
              <a:t>needed for salvation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Lutheranism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Only </a:t>
            </a:r>
            <a:r>
              <a:rPr lang="en-US" sz="3200" dirty="0" smtClean="0">
                <a:solidFill>
                  <a:srgbClr val="00CCFF"/>
                </a:solidFill>
              </a:rPr>
              <a:t>faith</a:t>
            </a:r>
            <a:r>
              <a:rPr lang="en-US" sz="3200" dirty="0" smtClean="0"/>
              <a:t> needed for salvation</a:t>
            </a:r>
          </a:p>
        </p:txBody>
      </p:sp>
    </p:spTree>
    <p:extLst>
      <p:ext uri="{BB962C8B-B14F-4D97-AF65-F5344CB8AC3E}">
        <p14:creationId xmlns:p14="http://schemas.microsoft.com/office/powerpoint/2010/main" val="39962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 build="p"/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Difference - Bible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Catholicism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Bible read in </a:t>
            </a:r>
            <a:r>
              <a:rPr lang="en-US" sz="3200" dirty="0" smtClean="0">
                <a:solidFill>
                  <a:srgbClr val="00CCFF"/>
                </a:solidFill>
              </a:rPr>
              <a:t>Latin</a:t>
            </a:r>
          </a:p>
          <a:p>
            <a:r>
              <a:rPr lang="en-US" sz="3200" dirty="0" smtClean="0"/>
              <a:t>Available only to clergy who interpret it for the masses</a:t>
            </a:r>
            <a:endParaRPr lang="en-US" sz="3200" dirty="0">
              <a:solidFill>
                <a:srgbClr val="00CC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Lutheranism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Bible should be printed in the </a:t>
            </a:r>
            <a:r>
              <a:rPr lang="en-US" sz="3200" dirty="0" smtClean="0">
                <a:solidFill>
                  <a:srgbClr val="00CCFF"/>
                </a:solidFill>
              </a:rPr>
              <a:t>vernacular</a:t>
            </a:r>
            <a:r>
              <a:rPr lang="en-US" sz="3200" dirty="0" smtClean="0"/>
              <a:t> so everyone can read it and interpret it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10852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 uiExpand="1" build="p"/>
      <p:bldP spid="3" grpId="0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" y="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Difference – Religious Truth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Catholicism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 smtClean="0">
                <a:solidFill>
                  <a:srgbClr val="00CCFF"/>
                </a:solidFill>
              </a:rPr>
              <a:t>Bible</a:t>
            </a:r>
            <a:r>
              <a:rPr lang="en-US" sz="3200" dirty="0" smtClean="0"/>
              <a:t> and the </a:t>
            </a:r>
            <a:r>
              <a:rPr lang="en-US" sz="3200" dirty="0" smtClean="0">
                <a:solidFill>
                  <a:srgbClr val="00CCFF"/>
                </a:solidFill>
              </a:rPr>
              <a:t>Church</a:t>
            </a:r>
            <a:r>
              <a:rPr lang="en-US" sz="3200" dirty="0" smtClean="0"/>
              <a:t> are equally powerful sources of religious truth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Lutheranism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CCFF"/>
                </a:solidFill>
              </a:rPr>
              <a:t>Bible</a:t>
            </a:r>
            <a:r>
              <a:rPr lang="en-US" sz="3200" dirty="0" smtClean="0"/>
              <a:t> is the sole source of religious truth</a:t>
            </a:r>
          </a:p>
        </p:txBody>
      </p:sp>
    </p:spTree>
    <p:extLst>
      <p:ext uri="{BB962C8B-B14F-4D97-AF65-F5344CB8AC3E}">
        <p14:creationId xmlns:p14="http://schemas.microsoft.com/office/powerpoint/2010/main" val="34071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 build="p"/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1534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Spread of Protestantism</a:t>
            </a:r>
          </a:p>
        </p:txBody>
      </p:sp>
      <p:pic>
        <p:nvPicPr>
          <p:cNvPr id="15363" name="Picture 7" descr="File:Ed and p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8613"/>
            <a:ext cx="5562600" cy="3817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john_calvin_-_yo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1"/>
            <a:ext cx="2135188" cy="26265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John Calvin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4588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CALVINISM: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John Calvin promotes the</a:t>
            </a:r>
            <a:b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idea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of predestination: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God                        already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knows who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will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be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saved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Those predestined were called “the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elect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”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Calvin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believes an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ideal government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is a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  <a:sym typeface="Wingdings" pitchFamily="2" charset="2"/>
              </a:rPr>
              <a:t>theocracy </a:t>
            </a:r>
            <a:r>
              <a:rPr lang="en-US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(Geneva, Switzerland)</a:t>
            </a:r>
            <a:endParaRPr lang="en-US" b="1" dirty="0">
              <a:effectLst>
                <a:outerShdw blurRad="38100" dist="38100" dir="2700000" algn="tl">
                  <a:srgbClr val="336699"/>
                </a:outerShdw>
              </a:effectLst>
              <a:latin typeface="Segoe Print" panose="02000600000000000000" pitchFamily="2" charset="0"/>
              <a:sym typeface="Wingdings" pitchFamily="2" charset="2"/>
            </a:endParaRP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John Knox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PRESBYTERIANISM: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Leader of Reformation                         in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SCOTLAND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Based on Calvin’s teachings</a:t>
            </a:r>
          </a:p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Presbytery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: a group of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decision makers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within the church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“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Priesthood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of all believers”</a:t>
            </a:r>
          </a:p>
        </p:txBody>
      </p:sp>
      <p:pic>
        <p:nvPicPr>
          <p:cNvPr id="17412" name="Picture 5" descr="File:Knox somerv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28600"/>
            <a:ext cx="2595562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Henry VIII (Tudor)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is                                              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a devout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Catholic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king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of England in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1509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18436" name="Picture 5" descr="henr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8600"/>
            <a:ext cx="3387725" cy="6172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Henry wants a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   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male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heir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&amp; is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 convinced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that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his                                         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first wife,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   Catherine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of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  Aragon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, would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have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no more children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8" name="Picture 4" descr="http://d.gr-assets.com/books/1312027028l/7898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5562600" y="228600"/>
            <a:ext cx="2990850" cy="40596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Causes of the Reformation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014"/>
            <a:ext cx="8496300" cy="152458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Ideas &amp; individuals question the Church’s power &amp;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authority</a:t>
            </a:r>
          </a:p>
          <a:p>
            <a:pPr marL="0" indent="0" eaLnBrk="1" hangingPunct="1">
              <a:buNone/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33796" name="Picture 4" descr="http://www.thelas.info/wp-content/uploads/2013/04/LAS-Protestant-Reform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6162" r="5531"/>
          <a:stretch/>
        </p:blipFill>
        <p:spPr bwMode="auto">
          <a:xfrm>
            <a:off x="1371600" y="2923192"/>
            <a:ext cx="5715000" cy="3578035"/>
          </a:xfrm>
          <a:prstGeom prst="rect">
            <a:avLst/>
          </a:prstGeom>
          <a:noFill/>
          <a:ln w="28575">
            <a:solidFill>
              <a:srgbClr val="00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886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Henry wants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divorce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her and take a younger queen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Problem?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Catholic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law did not allow divorce</a:t>
            </a:r>
          </a:p>
          <a:p>
            <a:pPr eaLnBrk="1" hangingPunct="1">
              <a:defRPr/>
            </a:pPr>
            <a:r>
              <a:rPr lang="en-US" sz="4000" dirty="0"/>
              <a:t>Asks pope to </a:t>
            </a:r>
            <a:r>
              <a:rPr lang="en-US" sz="4000" dirty="0" smtClean="0"/>
              <a:t>annul </a:t>
            </a:r>
            <a:r>
              <a:rPr lang="en-US" sz="4000" dirty="0"/>
              <a:t>(set </a:t>
            </a:r>
            <a:r>
              <a:rPr lang="en-US" sz="4000" dirty="0" smtClean="0"/>
              <a:t>aside)                                                     the marriage</a:t>
            </a:r>
          </a:p>
          <a:p>
            <a:pPr eaLnBrk="1" hangingPunct="1">
              <a:defRPr/>
            </a:pPr>
            <a:r>
              <a:rPr lang="en-US" sz="4000" dirty="0" smtClean="0"/>
              <a:t>Pope </a:t>
            </a:r>
            <a:r>
              <a:rPr lang="en-US" sz="4000" dirty="0"/>
              <a:t>says </a:t>
            </a:r>
            <a:r>
              <a:rPr lang="en-US" sz="4000" dirty="0">
                <a:solidFill>
                  <a:srgbClr val="00CCFF"/>
                </a:solidFill>
              </a:rPr>
              <a:t>no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Henry asks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Parliament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to create a set of laws that ended the pope’s power in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England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They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legalize Henry’s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divorce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He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marries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 Anne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Boleyn</a:t>
            </a:r>
          </a:p>
        </p:txBody>
      </p:sp>
      <p:pic>
        <p:nvPicPr>
          <p:cNvPr id="5" name="Picture 2" descr="https://englishvg1.wikispaces.com/file/view/bilde_til_''New_queen,_new_church''.jpg/31941365/626x366/bilde_til_''New_queen,_new_church'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803806"/>
            <a:ext cx="4800600" cy="28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086" y="1371600"/>
            <a:ext cx="4954555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The Act of Supremacy makes Henry the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head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of the Church of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England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R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ecognizes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the break from the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pope</a:t>
            </a:r>
          </a:p>
        </p:txBody>
      </p:sp>
      <p:pic>
        <p:nvPicPr>
          <p:cNvPr id="1026" name="Picture 2" descr="http://sd.keepcalm-o-matic.co.uk/i/keep-calm-and-abide-by-the-act-of-supremacy-henry-vi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960845" cy="46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Henry VIII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Henry goes on to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have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4 more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wives                                      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for a total of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6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His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3 living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                                       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children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are Mary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,                                       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Elizabeth, &amp;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Edward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When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Elizabeth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inherits the throne, she sets up the Church of England </a:t>
            </a:r>
            <a:r>
              <a:rPr lang="en-US" b="1" dirty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(Anglican Church)</a:t>
            </a:r>
          </a:p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60" name="Picture 5" descr="The%20Wives%20of%20Henry%20VIII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2" y="228600"/>
            <a:ext cx="3584448" cy="426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Script MT Bold" pitchFamily="66" charset="0"/>
              </a:rPr>
              <a:t>The Wives of Henry VIII</a:t>
            </a:r>
            <a:endParaRPr lang="en-US" sz="5400" dirty="0">
              <a:latin typeface="Script MT Bold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143000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ultiply 4"/>
          <p:cNvSpPr/>
          <p:nvPr/>
        </p:nvSpPr>
        <p:spPr>
          <a:xfrm>
            <a:off x="2819400" y="1600200"/>
            <a:ext cx="3352800" cy="4191000"/>
          </a:xfrm>
          <a:prstGeom prst="mathMultiply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latin typeface="Abscissa" pitchFamily="2" charset="0"/>
            </a:endParaRPr>
          </a:p>
        </p:txBody>
      </p:sp>
      <p:pic>
        <p:nvPicPr>
          <p:cNvPr id="6" name="MS900074693[1].wav">
            <a:hlinkClick r:id="" action="ppaction://media"/>
          </p:cNvPr>
          <p:cNvPicPr>
            <a:picLocks noRot="1" noChangeAspect="1"/>
          </p:cNvPicPr>
          <p:nvPr>
            <a:wavAudioFile r:embed="rId1" name="MS900074693[1].wav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10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scissa" pitchFamily="2" charset="0"/>
              </a:rPr>
              <a:t>DIVORCED!!!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scissa" pitchFamily="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120556"/>
            <a:ext cx="4419600" cy="57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boleynmainjpgch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3920282"/>
            <a:ext cx="4343400" cy="2937718"/>
          </a:xfrm>
          <a:prstGeom prst="rect">
            <a:avLst/>
          </a:prstGeom>
        </p:spPr>
      </p:pic>
      <p:pic>
        <p:nvPicPr>
          <p:cNvPr id="10" name="Picture 9" descr="boleynmainjpgc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599" y="1143000"/>
            <a:ext cx="4419601" cy="2819400"/>
          </a:xfrm>
          <a:prstGeom prst="rect">
            <a:avLst/>
          </a:prstGeom>
        </p:spPr>
      </p:pic>
      <p:pic>
        <p:nvPicPr>
          <p:cNvPr id="18439" name="Picture 7" descr="C:\Program Files\Microsoft Office XP\Media\CntCD1\ClipArt1\j01829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2514600" y="3429000"/>
            <a:ext cx="1817827" cy="1026871"/>
          </a:xfrm>
          <a:prstGeom prst="rect">
            <a:avLst/>
          </a:prstGeom>
          <a:noFill/>
        </p:spPr>
      </p:pic>
      <p:pic>
        <p:nvPicPr>
          <p:cNvPr id="15" name="MS910220351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  <p:pic>
        <p:nvPicPr>
          <p:cNvPr id="16" name="MS900070512[1].wav">
            <a:hlinkClick r:id="" action="ppaction://media"/>
          </p:cNvPr>
          <p:cNvPicPr>
            <a:picLocks noRot="1" noChangeAspect="1"/>
          </p:cNvPicPr>
          <p:nvPr>
            <a:wavAudioFile r:embed="rId3" name="MS900070512[1].wav"/>
          </p:nvPr>
        </p:nvPicPr>
        <p:blipFill>
          <a:blip r:embed="rId13" cstate="print"/>
          <a:stretch>
            <a:fillRect/>
          </a:stretch>
        </p:blipFill>
        <p:spPr>
          <a:xfrm>
            <a:off x="8839200" y="57912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5791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bscissa" pitchFamily="2" charset="0"/>
              </a:rPr>
              <a:t>BEHEADED!!!</a:t>
            </a:r>
            <a:endParaRPr lang="en-US" sz="4400" dirty="0">
              <a:solidFill>
                <a:srgbClr val="FF0000"/>
              </a:solidFill>
              <a:latin typeface="Abscissa" pitchFamily="2" charset="0"/>
            </a:endParaRPr>
          </a:p>
        </p:txBody>
      </p:sp>
      <p:pic>
        <p:nvPicPr>
          <p:cNvPr id="22" name="MS900388487[1]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839200" y="5334000"/>
            <a:ext cx="304800" cy="304800"/>
          </a:xfrm>
          <a:prstGeom prst="rect">
            <a:avLst/>
          </a:prstGeom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4600" y="1114737"/>
            <a:ext cx="4419600" cy="57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 descr="C:\Program Files\Microsoft Office XP\Media\CntCD1\ClipArt3\j0238641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2200" y="990600"/>
            <a:ext cx="5181600" cy="32004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29000" y="5334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scissa" pitchFamily="2" charset="0"/>
              </a:rPr>
              <a:t>DIED!!!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scissa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002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bscissa" pitchFamily="2" charset="0"/>
              </a:rPr>
              <a:t>Catherine of Aragon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bscissa" pitchFamily="2" charset="0"/>
              </a:rPr>
              <a:t>Anne Boleyn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bscissa" pitchFamily="2" charset="0"/>
              </a:rPr>
              <a:t>Jane Seymour</a:t>
            </a:r>
            <a:endParaRPr lang="en-US" sz="2000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3" dur="19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33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/>
      <p:bldP spid="7" grpId="1"/>
      <p:bldP spid="17" grpId="0"/>
      <p:bldP spid="17" grpId="1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cript MT Bold" pitchFamily="66" charset="0"/>
              </a:rPr>
              <a:t>The Wives of Henry VIII</a:t>
            </a:r>
            <a:endParaRPr lang="en-US" sz="5400" dirty="0">
              <a:latin typeface="Script MT Bold" pitchFamily="66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676400"/>
            <a:ext cx="402050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ultiply 5"/>
          <p:cNvSpPr/>
          <p:nvPr/>
        </p:nvSpPr>
        <p:spPr>
          <a:xfrm>
            <a:off x="2743200" y="2133600"/>
            <a:ext cx="3429000" cy="3124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sciss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486400"/>
            <a:ext cx="335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scissa" pitchFamily="2" charset="0"/>
              </a:rPr>
              <a:t>DIVORCED!!!</a:t>
            </a:r>
            <a:endParaRPr lang="en-US" sz="4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scissa" pitchFamily="2" charset="0"/>
            </a:endParaRPr>
          </a:p>
        </p:txBody>
      </p:sp>
      <p:pic>
        <p:nvPicPr>
          <p:cNvPr id="8" name="MS900074693[1].wav">
            <a:hlinkClick r:id="" action="ppaction://media"/>
          </p:cNvPr>
          <p:cNvPicPr>
            <a:picLocks noRot="1" noChangeAspect="1"/>
          </p:cNvPicPr>
          <p:nvPr>
            <a:wavAudioFile r:embed="rId1" name="MS900074693[1].wav"/>
          </p:nvPr>
        </p:nvPicPr>
        <p:blipFill>
          <a:blip r:embed="rId7" cstate="print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6764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atherineHoward-CC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4443992"/>
            <a:ext cx="3962400" cy="2414008"/>
          </a:xfrm>
          <a:prstGeom prst="rect">
            <a:avLst/>
          </a:prstGeom>
        </p:spPr>
      </p:pic>
      <p:pic>
        <p:nvPicPr>
          <p:cNvPr id="12" name="Picture 11" descr="CatherineHoward-C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1676400"/>
            <a:ext cx="3962400" cy="2820187"/>
          </a:xfrm>
          <a:prstGeom prst="rect">
            <a:avLst/>
          </a:prstGeom>
        </p:spPr>
      </p:pic>
      <p:pic>
        <p:nvPicPr>
          <p:cNvPr id="19460" name="Picture 4" descr="C:\Program Files\Microsoft Office XP\Media\CntCD1\ClipArt1\j01829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2362200" y="3886200"/>
            <a:ext cx="1817827" cy="1026871"/>
          </a:xfrm>
          <a:prstGeom prst="rect">
            <a:avLst/>
          </a:prstGeom>
          <a:noFill/>
        </p:spPr>
      </p:pic>
      <p:pic>
        <p:nvPicPr>
          <p:cNvPr id="14" name="MS910220351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5791200"/>
            <a:ext cx="304800" cy="304800"/>
          </a:xfrm>
          <a:prstGeom prst="rect">
            <a:avLst/>
          </a:prstGeom>
        </p:spPr>
      </p:pic>
      <p:pic>
        <p:nvPicPr>
          <p:cNvPr id="15" name="MS900070512[1].wav">
            <a:hlinkClick r:id="" action="ppaction://media"/>
          </p:cNvPr>
          <p:cNvPicPr>
            <a:picLocks noRot="1" noChangeAspect="1"/>
          </p:cNvPicPr>
          <p:nvPr>
            <a:wavAudioFile r:embed="rId3" name="MS900070512[1].wav"/>
          </p:nvPr>
        </p:nvPicPr>
        <p:blipFill>
          <a:blip r:embed="rId13" cstate="print"/>
          <a:stretch>
            <a:fillRect/>
          </a:stretch>
        </p:blipFill>
        <p:spPr>
          <a:xfrm>
            <a:off x="8534400" y="533400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600" y="5486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scissa" pitchFamily="2" charset="0"/>
              </a:rPr>
              <a:t>BEHEADED!!!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scissa" pitchFamily="2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1676400"/>
            <a:ext cx="40116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j0214098.wav">
            <a:hlinkClick r:id="" action="ppaction://media"/>
          </p:cNvPr>
          <p:cNvPicPr>
            <a:picLocks noRot="1" noChangeAspect="1"/>
          </p:cNvPicPr>
          <p:nvPr>
            <a:wavAudioFile r:embed="rId4" name="j0214098.wav"/>
          </p:nvPr>
        </p:nvPicPr>
        <p:blipFill>
          <a:blip r:embed="rId15" cstate="print"/>
          <a:stretch>
            <a:fillRect/>
          </a:stretch>
        </p:blipFill>
        <p:spPr>
          <a:xfrm>
            <a:off x="8534400" y="4953000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4495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scissa" pitchFamily="2" charset="0"/>
              </a:rPr>
              <a:t>SURVIVED!!!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scissa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676400"/>
            <a:ext cx="25146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Abscissa" pitchFamily="2" charset="0"/>
              </a:rPr>
              <a:t>4. Anne of Cleves</a:t>
            </a:r>
          </a:p>
          <a:p>
            <a:r>
              <a:rPr lang="en-US" sz="2100" dirty="0" smtClean="0">
                <a:latin typeface="Abscissa" pitchFamily="2" charset="0"/>
              </a:rPr>
              <a:t>5. Catherine Howard</a:t>
            </a:r>
          </a:p>
          <a:p>
            <a:r>
              <a:rPr lang="en-US" sz="2300" dirty="0" smtClean="0">
                <a:latin typeface="Abscissa" pitchFamily="2" charset="0"/>
              </a:rPr>
              <a:t>6. Catherine Parr</a:t>
            </a:r>
            <a:endParaRPr lang="en-US" sz="2300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2" dur="195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/>
      <p:bldP spid="7" grpId="1"/>
      <p:bldP spid="16" grpId="0"/>
      <p:bldP spid="16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Causes of the Reformation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014"/>
            <a:ext cx="8496300" cy="487738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Critics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claim that the Church is corrupt; popes seemed too busy pursuing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worldly affairs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to have time for spiritual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duties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Lower clergy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members were 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poorly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educated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, broke their vows, drank &amp;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gambled</a:t>
            </a:r>
          </a:p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8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Martin Luther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German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monk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who                                       started the Reformation</a:t>
            </a:r>
          </a:p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Believed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People could get salvation only by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faith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; “good works” were not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necessary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(idea called Justification by Faith Alone)</a:t>
            </a:r>
          </a:p>
        </p:txBody>
      </p:sp>
      <p:pic>
        <p:nvPicPr>
          <p:cNvPr id="4100" name="Picture 4" descr="Martin Lu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799"/>
            <a:ext cx="2514600" cy="33767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Martin Luther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Church teachings should be based solely on the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Bible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; the pope, etc…were false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authorities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All people with faith are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equal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; people didn’t need priests to </a:t>
            </a:r>
            <a:r>
              <a:rPr 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interpret</a:t>
            </a:r>
            <a:r>
              <a:rPr lang="en-US" sz="40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the Bible for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them</a:t>
            </a: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Luther is against the                                practice of selling                      indulgences</a:t>
            </a:r>
          </a:p>
          <a:p>
            <a:pPr eaLnBrk="1" hangingPunct="1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Indulgences: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Certificates issued by the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Church</a:t>
            </a: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" name="Picture 4" descr="Pope Leo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228600"/>
            <a:ext cx="2352675" cy="2895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Sale of Indulgences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Sale of Indulgences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Were said 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reduce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 or even cancel punishment for a                            person’s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sins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Applied to 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dead                                   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relatives</a:t>
            </a:r>
            <a:r>
              <a:rPr lang="en-US" sz="40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as well…</a:t>
            </a: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6148" name="Picture 5" descr="Christi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362200"/>
            <a:ext cx="3619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“Once you hear the                             money’s ring, the soul                             from purgatory is free                                    to spring…”</a:t>
            </a:r>
          </a:p>
          <a:p>
            <a:pPr eaLnBrk="1" hangingPunct="1">
              <a:defRPr/>
            </a:pPr>
            <a:endParaRPr lang="en-US" sz="2800" b="1" u="sng" dirty="0" smtClean="0">
              <a:effectLst>
                <a:outerShdw blurRad="38100" dist="38100" dir="2700000" algn="tl">
                  <a:srgbClr val="336699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(Purgatory: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Segoe Print" panose="02000600000000000000" pitchFamily="2" charset="0"/>
              </a:rPr>
              <a:t> Location in the afterlife where people are made fit for heaven)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336699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endParaRPr lang="en-US" sz="4000" dirty="0" smtClean="0">
              <a:solidFill>
                <a:srgbClr val="00CCFF"/>
              </a:solidFill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" name="Picture 5" descr="purga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28600"/>
            <a:ext cx="2532062" cy="350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Sale of Indulgences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Britannic Bold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941</Words>
  <Application>Microsoft Office PowerPoint</Application>
  <PresentationFormat>On-screen Show (4:3)</PresentationFormat>
  <Paragraphs>150</Paragraphs>
  <Slides>35</Slides>
  <Notes>0</Notes>
  <HiddenSlides>1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The Protestant Reformation</vt:lpstr>
      <vt:lpstr>Origins of the Reformation</vt:lpstr>
      <vt:lpstr>Causes of the Reformation</vt:lpstr>
      <vt:lpstr>Causes of the Reformation</vt:lpstr>
      <vt:lpstr>Martin Luther</vt:lpstr>
      <vt:lpstr>Martin Luther</vt:lpstr>
      <vt:lpstr>The Sale of Indulgences</vt:lpstr>
      <vt:lpstr>The Sale of Indulgences</vt:lpstr>
      <vt:lpstr>The Sale of Indulgences</vt:lpstr>
      <vt:lpstr>The Sale of Indulgences</vt:lpstr>
      <vt:lpstr>Luther’s Protest</vt:lpstr>
      <vt:lpstr>Some of the 95 Theses…</vt:lpstr>
      <vt:lpstr>PowerPoint Presentation</vt:lpstr>
      <vt:lpstr>The Backlash</vt:lpstr>
      <vt:lpstr>The Backlash</vt:lpstr>
      <vt:lpstr>The Backlash</vt:lpstr>
      <vt:lpstr>The Backlash</vt:lpstr>
      <vt:lpstr>The Backlash</vt:lpstr>
      <vt:lpstr>What’s the Difference?</vt:lpstr>
      <vt:lpstr>The Difference - Leadership</vt:lpstr>
      <vt:lpstr>The Difference - Worship</vt:lpstr>
      <vt:lpstr>The Difference - Salvation</vt:lpstr>
      <vt:lpstr>The Difference - Bible</vt:lpstr>
      <vt:lpstr>The Difference – Religious Truth</vt:lpstr>
      <vt:lpstr>The Spread of Protestantism</vt:lpstr>
      <vt:lpstr>John Calvin</vt:lpstr>
      <vt:lpstr>John Knox</vt:lpstr>
      <vt:lpstr>Henry VIII</vt:lpstr>
      <vt:lpstr>Henry VIII</vt:lpstr>
      <vt:lpstr>Henry VIII</vt:lpstr>
      <vt:lpstr>Henry VIII</vt:lpstr>
      <vt:lpstr>Henry VIII</vt:lpstr>
      <vt:lpstr>Henry VIII</vt:lpstr>
      <vt:lpstr>The Wives of Henry VIII</vt:lpstr>
      <vt:lpstr>The Wives of Henry VIII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Test</dc:creator>
  <cp:lastModifiedBy>Windows User</cp:lastModifiedBy>
  <cp:revision>101</cp:revision>
  <dcterms:created xsi:type="dcterms:W3CDTF">2006-12-28T21:20:32Z</dcterms:created>
  <dcterms:modified xsi:type="dcterms:W3CDTF">2014-11-14T18:26:28Z</dcterms:modified>
</cp:coreProperties>
</file>