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6"/>
  </p:notesMasterIdLst>
  <p:handoutMasterIdLst>
    <p:handoutMasterId r:id="rId47"/>
  </p:handoutMasterIdLst>
  <p:sldIdLst>
    <p:sldId id="257" r:id="rId2"/>
    <p:sldId id="310" r:id="rId3"/>
    <p:sldId id="259" r:id="rId4"/>
    <p:sldId id="258" r:id="rId5"/>
    <p:sldId id="311" r:id="rId6"/>
    <p:sldId id="260" r:id="rId7"/>
    <p:sldId id="263" r:id="rId8"/>
    <p:sldId id="312" r:id="rId9"/>
    <p:sldId id="293" r:id="rId10"/>
    <p:sldId id="305" r:id="rId11"/>
    <p:sldId id="264" r:id="rId12"/>
    <p:sldId id="265" r:id="rId13"/>
    <p:sldId id="266" r:id="rId14"/>
    <p:sldId id="306" r:id="rId15"/>
    <p:sldId id="304" r:id="rId16"/>
    <p:sldId id="267" r:id="rId17"/>
    <p:sldId id="271" r:id="rId18"/>
    <p:sldId id="269" r:id="rId19"/>
    <p:sldId id="272" r:id="rId20"/>
    <p:sldId id="313" r:id="rId21"/>
    <p:sldId id="273" r:id="rId22"/>
    <p:sldId id="274" r:id="rId23"/>
    <p:sldId id="275" r:id="rId24"/>
    <p:sldId id="276" r:id="rId25"/>
    <p:sldId id="277" r:id="rId26"/>
    <p:sldId id="279" r:id="rId27"/>
    <p:sldId id="307" r:id="rId28"/>
    <p:sldId id="314" r:id="rId29"/>
    <p:sldId id="298" r:id="rId30"/>
    <p:sldId id="299" r:id="rId31"/>
    <p:sldId id="315" r:id="rId32"/>
    <p:sldId id="316" r:id="rId33"/>
    <p:sldId id="300" r:id="rId34"/>
    <p:sldId id="317" r:id="rId35"/>
    <p:sldId id="301" r:id="rId36"/>
    <p:sldId id="302" r:id="rId37"/>
    <p:sldId id="303" r:id="rId38"/>
    <p:sldId id="296" r:id="rId39"/>
    <p:sldId id="309" r:id="rId40"/>
    <p:sldId id="289" r:id="rId41"/>
    <p:sldId id="290" r:id="rId42"/>
    <p:sldId id="291" r:id="rId43"/>
    <p:sldId id="308" r:id="rId44"/>
    <p:sldId id="288" r:id="rId4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7802B-A09F-48B9-8C5A-E93E158ED67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85E3-EE6C-480E-861F-0E19B956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BAB6-F5FE-4EA2-9EF6-2316B8D0BC6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6988D-E0B5-44B5-A41A-2536E2C4B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988D-E0B5-44B5-A41A-2536E2C4B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37F811-5C6F-42A8-A903-E19FB535DF8C}" type="slidenum">
              <a:rPr lang="en-US" altLang="en-US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http://www.youtube.com/watch?v=iglYVm01RHU&amp;feature=fvwrel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988D-E0B5-44B5-A41A-2536E2C4B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13E78-95E4-41DA-BDCB-30F6186030A1}" type="slidenum">
              <a:rPr lang="en-US" altLang="en-US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Fortified!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6112D-E360-429F-968D-6AE3FE375511}" type="slidenum">
              <a:rPr lang="en-US" altLang="en-US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en/0/0a/3Byzantium476lightblue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Image:Diptych_Barberini_Louvre_OA9063_whole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a/ad/Meister_von_San_Vitale_in_Ravenna_00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youtube.com/watch?v=ng--WLT0Xj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Istambul_and_Bosporus_big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en/0/0a/3Byzantium476lightblue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sBnlLOWFq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nisonturkey.com/wp-content/uploads/2012/01/Golden-H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39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The Byzantine  Empire</a:t>
            </a:r>
            <a:br>
              <a:rPr lang="en-US" sz="7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</a:br>
            <a:r>
              <a:rPr lang="en-US" sz="4000" dirty="0">
                <a:solidFill>
                  <a:schemeClr val="tx2"/>
                </a:solidFill>
                <a:latin typeface="Forte" pitchFamily="66" charset="0"/>
              </a:rPr>
              <a:t>The “New Rome”</a:t>
            </a:r>
          </a:p>
        </p:txBody>
      </p:sp>
      <p:pic>
        <p:nvPicPr>
          <p:cNvPr id="49166" name="Picture 14" descr="Image:3Byzantium476lightblu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7" y="1450848"/>
            <a:ext cx="4942703" cy="2286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19635" y="1295400"/>
            <a:ext cx="8619565" cy="5029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Mainly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Greeks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occupied Byzantium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Greek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replaced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Latin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as the official language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Christian Church became the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Eastern Orthodox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Church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Byzantine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emperor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controlled both the church and the government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Emperor appointed the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head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of the church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0341"/>
            <a:ext cx="89535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Empire:  “New Rome”</a:t>
            </a:r>
          </a:p>
        </p:txBody>
      </p:sp>
    </p:spTree>
    <p:extLst>
      <p:ext uri="{BB962C8B-B14F-4D97-AF65-F5344CB8AC3E}">
        <p14:creationId xmlns:p14="http://schemas.microsoft.com/office/powerpoint/2010/main" val="14284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The Barberini Ivory, which is thought to portray either Justinian or Anastasius I.">
            <a:hlinkClick r:id="rId2" tooltip="The Barberini Ivory, which is thought to portray either Justinian or Anastasius I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28600"/>
            <a:ext cx="5289550" cy="640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04800" y="609600"/>
            <a:ext cx="68580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Influential Leaders</a:t>
            </a:r>
          </a:p>
        </p:txBody>
      </p:sp>
    </p:spTree>
    <p:extLst>
      <p:ext uri="{BB962C8B-B14F-4D97-AF65-F5344CB8AC3E}">
        <p14:creationId xmlns:p14="http://schemas.microsoft.com/office/powerpoint/2010/main" val="32171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915400" cy="51054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 -  6th   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                                   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century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emperor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                                  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(Eastern empire)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Took power in                                            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527AD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One of                                              Byzantine’s greatest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rulers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</a:endParaRPr>
          </a:p>
        </p:txBody>
      </p:sp>
      <p:pic>
        <p:nvPicPr>
          <p:cNvPr id="10243" name="Picture 3" descr="Image:Meister von San Vitale in Ravenna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28600"/>
            <a:ext cx="3959225" cy="533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077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Justinian</a:t>
            </a:r>
          </a:p>
        </p:txBody>
      </p:sp>
    </p:spTree>
    <p:extLst>
      <p:ext uri="{BB962C8B-B14F-4D97-AF65-F5344CB8AC3E}">
        <p14:creationId xmlns:p14="http://schemas.microsoft.com/office/powerpoint/2010/main" val="24214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ustin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2777" r="1732" b="2777"/>
          <a:stretch>
            <a:fillRect/>
          </a:stretch>
        </p:blipFill>
        <p:spPr bwMode="auto">
          <a:xfrm>
            <a:off x="228600" y="152400"/>
            <a:ext cx="3128963" cy="30480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usti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124200" cy="330835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4839" r="198" b="14516"/>
          <a:stretch>
            <a:fillRect/>
          </a:stretch>
        </p:blipFill>
        <p:spPr bwMode="auto">
          <a:xfrm>
            <a:off x="3702050" y="304800"/>
            <a:ext cx="5137150" cy="6172200"/>
          </a:xfrm>
          <a:prstGeom prst="rect">
            <a:avLst/>
          </a:prstGeom>
          <a:noFill/>
          <a:ln w="349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cities.ws/cephalonian/Hippodrom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733799" cy="21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106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 had                                                   ambitious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public building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program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City becomes unparalleled with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churches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, baths, aqueducts, law courts, schools, hospitals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Free entertainment at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Hippodrome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(“horse track”); held 60,000 people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77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Justinian</a:t>
            </a:r>
          </a:p>
        </p:txBody>
      </p:sp>
    </p:spTree>
    <p:extLst>
      <p:ext uri="{BB962C8B-B14F-4D97-AF65-F5344CB8AC3E}">
        <p14:creationId xmlns:p14="http://schemas.microsoft.com/office/powerpoint/2010/main" val="14230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Justinian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839200" cy="43783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u="sng" dirty="0">
                <a:solidFill>
                  <a:schemeClr val="tx1"/>
                </a:solidFill>
                <a:latin typeface="Palatino Linotype" pitchFamily="18" charset="0"/>
              </a:rPr>
              <a:t>Justinian's Code: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 had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Roman laws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codified &amp; classified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Decided legal questions regulating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marriage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, slavery, property, inheritance, crime,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women’s rights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, etc.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Preserved Rome’s legal heritage &amp; later became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basis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for most European legal systems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915400" cy="5257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Justinian’s wife                                         Theodora was VERY                               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influential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during his                                           reign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Wanted to improve the social standing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of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women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; urged Justinian to give women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more rights</a:t>
            </a:r>
          </a:p>
          <a:p>
            <a:pPr eaLnBrk="1" hangingPunct="1">
              <a:defRPr/>
            </a:pPr>
            <a:endParaRPr lang="en-US" sz="4000" b="1" dirty="0"/>
          </a:p>
        </p:txBody>
      </p:sp>
      <p:pic>
        <p:nvPicPr>
          <p:cNvPr id="12291" name="Picture 4" descr="theo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04800"/>
            <a:ext cx="2938463" cy="3657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79248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Theodora</a:t>
            </a:r>
          </a:p>
        </p:txBody>
      </p:sp>
    </p:spTree>
    <p:extLst>
      <p:ext uri="{BB962C8B-B14F-4D97-AF65-F5344CB8AC3E}">
        <p14:creationId xmlns:p14="http://schemas.microsoft.com/office/powerpoint/2010/main" val="39680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9154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Nika Rebellion – violent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riot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that started in the Hippodrome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wanted to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flee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Theodora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advised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 against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this course of action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 stayed and had his army crush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 rebels;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thousands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killed</a:t>
            </a:r>
          </a:p>
          <a:p>
            <a:pPr eaLnBrk="1" hangingPunct="1">
              <a:defRPr/>
            </a:pPr>
            <a:endParaRPr lang="en-US" sz="4000" b="1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239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Theodora</a:t>
            </a:r>
          </a:p>
        </p:txBody>
      </p:sp>
    </p:spTree>
    <p:extLst>
      <p:ext uri="{BB962C8B-B14F-4D97-AF65-F5344CB8AC3E}">
        <p14:creationId xmlns:p14="http://schemas.microsoft.com/office/powerpoint/2010/main" val="5227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610600" cy="4876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u="sng" dirty="0">
                <a:solidFill>
                  <a:schemeClr val="tx1"/>
                </a:solidFill>
                <a:latin typeface="Palatino Linotype" pitchFamily="18" charset="0"/>
              </a:rPr>
              <a:t>Belisarius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Peasant with little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military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experience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Friend of Theodora’s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Eventually appointed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general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of the Byzantine army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400" b="1" dirty="0">
              <a:latin typeface="Palatino Linotype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58" y="222186"/>
            <a:ext cx="8384241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Military Expansion</a:t>
            </a:r>
          </a:p>
        </p:txBody>
      </p:sp>
    </p:spTree>
    <p:extLst>
      <p:ext uri="{BB962C8B-B14F-4D97-AF65-F5344CB8AC3E}">
        <p14:creationId xmlns:p14="http://schemas.microsoft.com/office/powerpoint/2010/main" val="25088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382000" cy="5257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 addition, Belisarius                          fought a series of                                        wars against the                                              Vandals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Palatino Linotype" pitchFamily="18" charset="0"/>
              </a:rPr>
              <a:t>Ostrogoths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   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                     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&amp; Visigoths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 Byzantines conquered these Germanic groups and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extended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their rule in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west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</a:endParaRPr>
          </a:p>
        </p:txBody>
      </p:sp>
      <p:pic>
        <p:nvPicPr>
          <p:cNvPr id="17411" name="Picture 4" descr="belisa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514600" cy="403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859"/>
            <a:ext cx="79248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Military Expansion</a:t>
            </a:r>
          </a:p>
        </p:txBody>
      </p:sp>
    </p:spTree>
    <p:extLst>
      <p:ext uri="{BB962C8B-B14F-4D97-AF65-F5344CB8AC3E}">
        <p14:creationId xmlns:p14="http://schemas.microsoft.com/office/powerpoint/2010/main" val="7269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3886200"/>
          </a:xfrm>
        </p:spPr>
        <p:txBody>
          <a:bodyPr/>
          <a:lstStyle/>
          <a:p>
            <a:pPr algn="ctr"/>
            <a:r>
              <a:rPr lang="en-US" altLang="en-US" sz="6500" b="1" dirty="0">
                <a:solidFill>
                  <a:schemeClr val="tx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Practice saying ‘Byzantine!’</a:t>
            </a:r>
            <a:br>
              <a:rPr lang="en-US" altLang="en-US" sz="6500" b="1" dirty="0">
                <a:solidFill>
                  <a:schemeClr val="tx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en-US" sz="6500" b="1" dirty="0">
                <a:solidFill>
                  <a:schemeClr val="tx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(Biz – un – teen)</a:t>
            </a:r>
          </a:p>
        </p:txBody>
      </p:sp>
    </p:spTree>
    <p:extLst>
      <p:ext uri="{BB962C8B-B14F-4D97-AF65-F5344CB8AC3E}">
        <p14:creationId xmlns:p14="http://schemas.microsoft.com/office/powerpoint/2010/main" val="411737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Justinian’s Empire at its Peak</a:t>
            </a:r>
            <a:endParaRPr lang="en-US" sz="5300" baseline="30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33795" name="Picture 5" descr="map-Byz Empire-565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72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92275"/>
            <a:ext cx="91440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Conflict in the Church</a:t>
            </a:r>
          </a:p>
        </p:txBody>
      </p:sp>
    </p:spTree>
    <p:extLst>
      <p:ext uri="{BB962C8B-B14F-4D97-AF65-F5344CB8AC3E}">
        <p14:creationId xmlns:p14="http://schemas.microsoft.com/office/powerpoint/2010/main" val="2284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048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Conflict in the Church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915400" cy="4876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During the 8</a:t>
            </a:r>
            <a:r>
              <a:rPr lang="en-US" sz="4000" b="1" baseline="30000" dirty="0">
                <a:solidFill>
                  <a:schemeClr val="tx1"/>
                </a:solidFill>
                <a:latin typeface="Palatino Linotype" pitchFamily="18" charset="0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century a church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controversy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arose over the use of </a:t>
            </a:r>
            <a:r>
              <a:rPr lang="en-US" sz="4000" b="1" u="sng" dirty="0">
                <a:solidFill>
                  <a:schemeClr val="tx1"/>
                </a:solidFill>
                <a:latin typeface="Palatino Linotype" pitchFamily="18" charset="0"/>
              </a:rPr>
              <a:t>icons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(religious images) in worship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Eastern church                            </a:t>
            </a:r>
            <a:r>
              <a:rPr lang="en-US" sz="4000" b="1" dirty="0">
                <a:latin typeface="Palatino Linotype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Constantinople</a:t>
            </a:r>
            <a:r>
              <a:rPr lang="en-US" sz="4000" b="1" dirty="0">
                <a:latin typeface="Palatino Linotype" pitchFamily="18" charset="0"/>
              </a:rPr>
              <a:t>)                                                   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vs. Western church                                 </a:t>
            </a:r>
            <a:r>
              <a:rPr lang="en-US" sz="4000" b="1" dirty="0">
                <a:latin typeface="Palatino Linotype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Rome</a:t>
            </a:r>
            <a:r>
              <a:rPr lang="en-US" sz="4000" b="1" dirty="0">
                <a:latin typeface="Palatino Linotype" pitchFamily="18" charset="0"/>
              </a:rPr>
              <a:t>)</a:t>
            </a:r>
          </a:p>
          <a:p>
            <a:pPr eaLnBrk="1" hangingPunct="1">
              <a:buFont typeface="Monotype Sorts" pitchFamily="2" charset="2"/>
              <a:buChar char="&lt;"/>
              <a:defRPr/>
            </a:pPr>
            <a:endParaRPr lang="en-US" sz="4000" b="1" dirty="0"/>
          </a:p>
          <a:p>
            <a:pPr eaLnBrk="1" hangingPunct="1">
              <a:buFont typeface="Monotype Sorts" pitchFamily="2" charset="2"/>
              <a:buChar char="&lt;"/>
              <a:defRPr/>
            </a:pPr>
            <a:endParaRPr lang="en-US" dirty="0"/>
          </a:p>
        </p:txBody>
      </p:sp>
      <p:pic>
        <p:nvPicPr>
          <p:cNvPr id="19460" name="Picture 5" descr="relig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429000" cy="266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19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688106"/>
            <a:ext cx="86105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Conflict in the Church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686800" cy="4648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 AD 726 Emperor Leo III ordered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removal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of all icons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Believed that they encouraged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superstition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&amp; the worship of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idols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Led to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iconoclasts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(“image breakers”) who broke into churches to destroy images</a:t>
            </a:r>
            <a:endParaRPr lang="en-US" sz="4000" b="1" i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9154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Resulted in an argument over the true source of religious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authority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i="1" dirty="0">
                <a:solidFill>
                  <a:schemeClr val="tx1"/>
                </a:solidFill>
                <a:latin typeface="Palatino Linotype" pitchFamily="18" charset="0"/>
              </a:rPr>
              <a:t>Eastern church or western church?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The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Pope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, in Rome, claimed that he was the supreme leader of church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Patriarch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, in Constantinople, claimed that he was the supreme leader of the church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1945689" y="48768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Conflict in the Church</a:t>
            </a:r>
          </a:p>
        </p:txBody>
      </p:sp>
    </p:spTree>
    <p:extLst>
      <p:ext uri="{BB962C8B-B14F-4D97-AF65-F5344CB8AC3E}">
        <p14:creationId xmlns:p14="http://schemas.microsoft.com/office/powerpoint/2010/main" val="10313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79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The Church Splits!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75438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This controversy eventually resulted in a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schism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(separation) in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1054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 church became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permanently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divided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Roman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Catholic Church in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West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&amp;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Eastern Orthodox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Church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 the East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4475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The Church Splits!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26" y="4191000"/>
            <a:ext cx="403048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8269941" cy="525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Both churches competed with each other for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converts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Eastern Orthodox missionaries tried to convert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Slavs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Invented an alphabet for Slavic languages so they                                             could read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bible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This is the creation                                                   of the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Cyrillic                                          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Alphabet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64825"/>
              </p:ext>
            </p:extLst>
          </p:nvPr>
        </p:nvGraphicFramePr>
        <p:xfrm>
          <a:off x="0" y="0"/>
          <a:ext cx="9144000" cy="6894512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agicMedieval" pitchFamily="2" charset="0"/>
                        <a:ea typeface="Batang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agicMedieval" pitchFamily="2" charset="0"/>
                        <a:ea typeface="Batang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agicMedieval" pitchFamily="2" charset="0"/>
                        <a:ea typeface="Batang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agicMedieval" pitchFamily="2" charset="0"/>
                        <a:ea typeface="Batang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agicMedieval" pitchFamily="2" charset="0"/>
                        <a:ea typeface="Batang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solidFill>
                            <a:schemeClr val="accent3"/>
                          </a:solidFill>
                          <a:latin typeface="Forte" panose="03060902040502070203" pitchFamily="66" charset="0"/>
                          <a:ea typeface="Batang"/>
                        </a:rPr>
                        <a:t>Roman Catholic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solidFill>
                            <a:schemeClr val="accent3"/>
                          </a:solidFill>
                          <a:latin typeface="Forte" panose="03060902040502070203" pitchFamily="66" charset="0"/>
                          <a:ea typeface="Batang"/>
                        </a:rPr>
                        <a:t>Eastern Orthodox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Services are conducted in Latin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Services conducted in Greek or local language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Pope has authority over all other bishops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Patriarch &amp; other bishops head the church as a group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Pope claims authority over all kings/emperors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Emperor claims authority over patriarch &amp; other bishops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Priests may not marry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Priests may marry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7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Divorce is not permitted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Batang"/>
                        <a:cs typeface="MV Boli" panose="0200050003020009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Batang"/>
                          <a:cs typeface="MV Boli" panose="02000500030200090000" pitchFamily="2" charset="0"/>
                        </a:rPr>
                        <a:t>Divorce is allowed under certain conditions</a:t>
                      </a: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40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175351" cy="1793167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Culture</a:t>
            </a:r>
          </a:p>
        </p:txBody>
      </p:sp>
    </p:spTree>
    <p:extLst>
      <p:ext uri="{BB962C8B-B14F-4D97-AF65-F5344CB8AC3E}">
        <p14:creationId xmlns:p14="http://schemas.microsoft.com/office/powerpoint/2010/main" val="33412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o.hrw.com/venus_images/0304MC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791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Art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915400" cy="4648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Byzantine art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glorified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religion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Icons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 homes, churches &amp; shrines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u="sng" dirty="0">
                <a:solidFill>
                  <a:schemeClr val="tx1"/>
                </a:solidFill>
                <a:latin typeface="Palatino Linotype" pitchFamily="18" charset="0"/>
              </a:rPr>
              <a:t>Mosaics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Tiny pieces of colored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glass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or flat stone set in plaster</a:t>
            </a:r>
          </a:p>
        </p:txBody>
      </p:sp>
    </p:spTree>
    <p:extLst>
      <p:ext uri="{BB962C8B-B14F-4D97-AF65-F5344CB8AC3E}">
        <p14:creationId xmlns:p14="http://schemas.microsoft.com/office/powerpoint/2010/main" val="13692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get_picture?ref=9184-3291-27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Saint Sophie, Constantinople</a:t>
            </a:r>
          </a:p>
        </p:txBody>
      </p:sp>
      <p:sp>
        <p:nvSpPr>
          <p:cNvPr id="52228" name="Left Arrow 6"/>
          <p:cNvSpPr>
            <a:spLocks noChangeArrowheads="1"/>
          </p:cNvSpPr>
          <p:nvPr/>
        </p:nvSpPr>
        <p:spPr bwMode="auto">
          <a:xfrm>
            <a:off x="6172200" y="5029200"/>
            <a:ext cx="2971800" cy="1600200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  <a:latin typeface="Candara" pitchFamily="34" charset="0"/>
              </a:rPr>
              <a:t>Mosaic </a:t>
            </a:r>
            <a:r>
              <a:rPr lang="en-US" altLang="en-US" sz="2400">
                <a:solidFill>
                  <a:schemeClr val="bg1"/>
                </a:solidFill>
                <a:latin typeface="Candara" pitchFamily="34" charset="0"/>
              </a:rPr>
              <a:t>– Bits of colored tile/glass </a:t>
            </a:r>
          </a:p>
        </p:txBody>
      </p:sp>
    </p:spTree>
    <p:extLst>
      <p:ext uri="{BB962C8B-B14F-4D97-AF65-F5344CB8AC3E}">
        <p14:creationId xmlns:p14="http://schemas.microsoft.com/office/powerpoint/2010/main" val="2364170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Forte" panose="03060902040502070203" pitchFamily="66" charset="0"/>
              </a:rPr>
              <a:t>Shepherd and the Flock, Constantinople</a:t>
            </a:r>
          </a:p>
        </p:txBody>
      </p:sp>
      <p:pic>
        <p:nvPicPr>
          <p:cNvPr id="53251" name="Picture 4" descr="get_picture?ref=9183-3291-4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Up Arrow 5"/>
          <p:cNvSpPr>
            <a:spLocks noChangeArrowheads="1"/>
          </p:cNvSpPr>
          <p:nvPr/>
        </p:nvSpPr>
        <p:spPr bwMode="auto">
          <a:xfrm>
            <a:off x="152400" y="4648200"/>
            <a:ext cx="1828800" cy="1828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Candara" pitchFamily="34" charset="0"/>
              </a:rPr>
              <a:t>Mosaic</a:t>
            </a:r>
          </a:p>
        </p:txBody>
      </p:sp>
    </p:spTree>
    <p:extLst>
      <p:ext uri="{BB962C8B-B14F-4D97-AF65-F5344CB8AC3E}">
        <p14:creationId xmlns:p14="http://schemas.microsoft.com/office/powerpoint/2010/main" val="419517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5638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Art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5562600" cy="4953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Subjects of Byzantine art appeared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stiff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&amp;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artificial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with calm, meditative faces to inspire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reverence</a:t>
            </a:r>
          </a:p>
          <a:p>
            <a:pPr eaLnBrk="1" hangingPunct="1">
              <a:defRPr/>
            </a:pP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27652" name="Picture 4" descr="virginandchild 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620963" cy="40195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wall 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971800" cy="19986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713038" y="72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56323" name="Picture 5" descr="byzim_3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Madonna and Child, circa 1230</a:t>
            </a:r>
          </a:p>
        </p:txBody>
      </p:sp>
    </p:spTree>
    <p:extLst>
      <p:ext uri="{BB962C8B-B14F-4D97-AF65-F5344CB8AC3E}">
        <p14:creationId xmlns:p14="http://schemas.microsoft.com/office/powerpoint/2010/main" val="772024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Architecture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16125"/>
            <a:ext cx="8839200" cy="4800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Greatest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form                                       of Byzantine art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Greatest                                 masterpiece: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Palatino Linotype" pitchFamily="18" charset="0"/>
              </a:rPr>
              <a:t>Hagia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 Sophia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(church), meaning “holy wisdom” (built by Justinian)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4000" b="1" dirty="0">
              <a:latin typeface="Palatino Linotype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4000" b="1" dirty="0">
              <a:latin typeface="Palatino Linotype" pitchFamily="18" charset="0"/>
            </a:endParaRPr>
          </a:p>
        </p:txBody>
      </p:sp>
      <p:pic>
        <p:nvPicPr>
          <p:cNvPr id="28676" name="Picture 5" descr="hagia sop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733800" cy="2511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4800600" cy="4876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Built in the                         shape of a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Greek cross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Includes murals,</a:t>
            </a:r>
            <a:r>
              <a:rPr lang="en-US" sz="4000" b="1" dirty="0">
                <a:latin typeface="Palatino Linotype" pitchFamily="18" charset="0"/>
              </a:rPr>
              <a:t>                                                                    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mosaics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&amp; insets of ivory,                                                                   silver &amp; jewels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29699" name="Picture 5" descr="Inside Hagia Sophia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00513" cy="4343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458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Architecture</a:t>
            </a:r>
          </a:p>
        </p:txBody>
      </p:sp>
      <p:pic>
        <p:nvPicPr>
          <p:cNvPr id="1026" name="Picture 2" descr="http://upload.wikimedia.org/wikipedia/commons/0/04/Plan_of_St._Mark's,_Ven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26625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FFFF00"/>
                </a:solidFill>
                <a:latin typeface="Forte" pitchFamily="66" charset="0"/>
              </a:rPr>
              <a:t>Byzantine Architecture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37338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Capped by a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huge dome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that rests on massive columns</a:t>
            </a:r>
          </a:p>
          <a:p>
            <a:pPr eaLnBrk="1" hangingPunct="1">
              <a:defRPr/>
            </a:pPr>
            <a:endParaRPr lang="en-US" sz="4000" dirty="0"/>
          </a:p>
        </p:txBody>
      </p:sp>
      <p:pic>
        <p:nvPicPr>
          <p:cNvPr id="30724" name="Picture 4" descr="hagia sophia insid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3476625" cy="5181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inside dome hagia sop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667000" cy="17954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77813"/>
            <a:ext cx="8458200" cy="11398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5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Architecture</a:t>
            </a:r>
            <a:endParaRPr lang="en-US" sz="65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18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[hagia-sophia-110389-lw.jpg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2326"/>
            <a:ext cx="7437965" cy="55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87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800" dirty="0">
                <a:solidFill>
                  <a:schemeClr val="tx1"/>
                </a:solidFill>
                <a:latin typeface="Forte" pitchFamily="66" charset="0"/>
              </a:rPr>
              <a:t>Decline of the Empire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bizans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1718"/>
            <a:ext cx="3429000" cy="229841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9154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Constantine moved                                                         capital to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Byzantium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&amp;                                         renamed it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Constantinople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AD 476: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Western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Rome fell due to barbarian</a:t>
            </a:r>
            <a:r>
              <a:rPr lang="en-US" sz="36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invasions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Eastern Rome, ruled from Constantinople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,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survived for another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1000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years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Preserved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Greek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&amp;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Palatino Linotype" pitchFamily="18" charset="0"/>
              </a:rPr>
              <a:t>Roman</a:t>
            </a:r>
            <a:r>
              <a:rPr lang="en-US" sz="3600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culture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0341"/>
            <a:ext cx="6705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Byzantine Empire</a:t>
            </a:r>
          </a:p>
        </p:txBody>
      </p:sp>
    </p:spTree>
    <p:extLst>
      <p:ext uri="{BB962C8B-B14F-4D97-AF65-F5344CB8AC3E}">
        <p14:creationId xmlns:p14="http://schemas.microsoft.com/office/powerpoint/2010/main" val="39260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467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Decline of Empire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362200"/>
            <a:ext cx="85344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chemeClr val="tx1"/>
                </a:solidFill>
                <a:latin typeface="Palatino Linotype" pitchFamily="18" charset="0"/>
              </a:rPr>
              <a:t>The Plague of Justinian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: 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 the worst year of the plague,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10,000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people died every day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Destroyed a huge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%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of the empire’s population</a:t>
            </a:r>
          </a:p>
        </p:txBody>
      </p:sp>
    </p:spTree>
    <p:extLst>
      <p:ext uri="{BB962C8B-B14F-4D97-AF65-F5344CB8AC3E}">
        <p14:creationId xmlns:p14="http://schemas.microsoft.com/office/powerpoint/2010/main" val="41836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8458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Decline of Empire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013075"/>
            <a:ext cx="8382000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chemeClr val="tx1"/>
                </a:solidFill>
                <a:latin typeface="Palatino Linotype" pitchFamily="18" charset="0"/>
              </a:rPr>
              <a:t>Foreign Invasions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Attacks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from the </a:t>
            </a:r>
            <a:r>
              <a:rPr lang="en-US" sz="4000" b="1" dirty="0" err="1">
                <a:solidFill>
                  <a:schemeClr val="tx1"/>
                </a:solidFill>
                <a:latin typeface="Palatino Linotype" pitchFamily="18" charset="0"/>
              </a:rPr>
              <a:t>Avars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, Slavs, </a:t>
            </a:r>
            <a:r>
              <a:rPr lang="en-US" sz="4000" b="1" dirty="0" err="1">
                <a:solidFill>
                  <a:schemeClr val="tx1"/>
                </a:solidFill>
                <a:latin typeface="Palatino Linotype" pitchFamily="18" charset="0"/>
              </a:rPr>
              <a:t>Bulgars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and Persians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GREATLY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weakened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 empire</a:t>
            </a:r>
          </a:p>
        </p:txBody>
      </p:sp>
    </p:spTree>
    <p:extLst>
      <p:ext uri="{BB962C8B-B14F-4D97-AF65-F5344CB8AC3E}">
        <p14:creationId xmlns:p14="http://schemas.microsoft.com/office/powerpoint/2010/main" val="35293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Fall of Constantinople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915400" cy="5257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Ottoman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Turks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from central Asia attacked the Eastern provinces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AD 1453 -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Ottomans 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                                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laid siege to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Constantinople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i="1" dirty="0">
                <a:solidFill>
                  <a:schemeClr val="tx1"/>
                </a:solidFill>
                <a:latin typeface="Palatino Linotype" pitchFamily="18" charset="0"/>
              </a:rPr>
              <a:t>Constantinople fell…</a:t>
            </a:r>
          </a:p>
        </p:txBody>
      </p:sp>
      <p:pic>
        <p:nvPicPr>
          <p:cNvPr id="36868" name="Picture 1028" descr="Constantinople siege by otto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438400" cy="2197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800" dirty="0">
                <a:solidFill>
                  <a:schemeClr val="tx1"/>
                </a:solidFill>
                <a:latin typeface="Forte" pitchFamily="66" charset="0"/>
              </a:rPr>
              <a:t>Review…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7795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What were Justinian’s Accomplishments?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438400"/>
            <a:ext cx="8839200" cy="4038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Expanded the Empire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Justinian’s Code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The </a:t>
            </a:r>
            <a:r>
              <a:rPr lang="en-US" sz="4000" b="1" dirty="0" err="1">
                <a:solidFill>
                  <a:schemeClr val="tx1"/>
                </a:solidFill>
                <a:latin typeface="Palatino Linotype" pitchFamily="18" charset="0"/>
              </a:rPr>
              <a:t>Hagia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 Sophia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Helped spread Christianity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Increased women's’ rights</a:t>
            </a:r>
          </a:p>
        </p:txBody>
      </p:sp>
    </p:spTree>
    <p:extLst>
      <p:ext uri="{BB962C8B-B14F-4D97-AF65-F5344CB8AC3E}">
        <p14:creationId xmlns:p14="http://schemas.microsoft.com/office/powerpoint/2010/main" val="876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8" name="Picture 8" descr="Turkey: Istanbul: Constantinople (Hippodrome/Kapalikarsi/Cemberlita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47" y="1752600"/>
            <a:ext cx="4876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chemeClr val="tx1"/>
                </a:solidFill>
                <a:latin typeface="Segoe Print" panose="02000600000000000000" pitchFamily="2" charset="0"/>
              </a:rPr>
              <a:t>Constantine lavished on his new capital a university, 2 theaters, 8 public and 53 private baths, 52 covered walkways, 4 law courts, 14 churches, and 14 palaces. He imported staggering quantities of the best Greco-Roman art from throughout the empire.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6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455685" name="Picture 5" descr="image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962400"/>
            <a:ext cx="2263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9375" r="6827" b="6250"/>
          <a:stretch>
            <a:fillRect/>
          </a:stretch>
        </p:blipFill>
        <p:spPr bwMode="auto">
          <a:xfrm>
            <a:off x="4953000" y="39624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2" descr="Satellite image of the Bosporus, taken from the International Space Station in April 2004">
            <a:hlinkClick r:id="rId3" tooltip="Satellite image of the Bosporus, taken from the International Space Station in April 200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57" y="0"/>
            <a:ext cx="2822575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848600" cy="3810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Constantinople: </a:t>
            </a:r>
            <a:br>
              <a:rPr lang="en-US" sz="6500" dirty="0">
                <a:solidFill>
                  <a:schemeClr val="tx2"/>
                </a:solidFill>
                <a:latin typeface="Forte" pitchFamily="66" charset="0"/>
              </a:rPr>
            </a:br>
            <a:r>
              <a:rPr lang="en-US" sz="6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Strategic Location</a:t>
            </a:r>
            <a:br>
              <a:rPr lang="en-US" sz="6000" b="1" dirty="0">
                <a:solidFill>
                  <a:schemeClr val="tx2"/>
                </a:solidFill>
                <a:latin typeface="Forte" pitchFamily="66" charset="0"/>
              </a:rPr>
            </a:br>
            <a:endParaRPr lang="en-US" sz="6000" b="1" dirty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4" name="Picture 2" descr="File:Byzantine Constantinople e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6324600" cy="40294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mashinglists.com/wp-content/uploads/2010/11/Bosphorus-Bridge-%E2%80%93-Istanbul-Turk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903"/>
            <a:ext cx="336202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9154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Overlooked the                                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Bosporus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Strait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Richest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&amp; largest                                European city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Dominated</a:t>
            </a:r>
            <a:r>
              <a:rPr lang="en-US" sz="4000" b="1" dirty="0"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economic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life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in the Mediterranean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Major center of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trade</a:t>
            </a:r>
            <a:r>
              <a:rPr lang="en-US" sz="4000" b="1" dirty="0">
                <a:solidFill>
                  <a:schemeClr val="accent6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between the east &amp; west; where Europe &amp; 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Asia </a:t>
            </a:r>
            <a:r>
              <a:rPr lang="en-US" sz="4000" b="1" dirty="0">
                <a:solidFill>
                  <a:schemeClr val="tx1"/>
                </a:solidFill>
                <a:latin typeface="Palatino Linotype" pitchFamily="18" charset="0"/>
              </a:rPr>
              <a:t>meet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-228600" y="277813"/>
            <a:ext cx="8763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Constantinople</a:t>
            </a:r>
          </a:p>
        </p:txBody>
      </p:sp>
      <p:pic>
        <p:nvPicPr>
          <p:cNvPr id="5" name="Picture 14" descr="Image:3Byzantium476lightblu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34" y="1524000"/>
            <a:ext cx="4290266" cy="198424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map-Constantinople During Justinia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3101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map-Constantinople city plan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7925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Candara" pitchFamily="34" charset="0"/>
              </a:rPr>
              <a:t>Easily fortified location; armies could respond quickly to threat from invaders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500" y="40341"/>
            <a:ext cx="8953500" cy="11398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Constantinople </a:t>
            </a:r>
          </a:p>
          <a:p>
            <a:pPr marL="182880" indent="0" algn="ctr">
              <a:buNone/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Forte" pitchFamily="66" charset="0"/>
              </a:rPr>
              <a:t>(Modern Day Istanbul)</a:t>
            </a:r>
          </a:p>
        </p:txBody>
      </p:sp>
    </p:spTree>
    <p:extLst>
      <p:ext uri="{BB962C8B-B14F-4D97-AF65-F5344CB8AC3E}">
        <p14:creationId xmlns:p14="http://schemas.microsoft.com/office/powerpoint/2010/main" val="357037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photos-a.xx.fbcdn.net/hphotos-prn1/36231_1258516859339_6149897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23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1563</TotalTime>
  <Words>928</Words>
  <Application>Microsoft Office PowerPoint</Application>
  <PresentationFormat>On-screen Show (4:3)</PresentationFormat>
  <Paragraphs>153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Candara</vt:lpstr>
      <vt:lpstr>Forte</vt:lpstr>
      <vt:lpstr>Georgia</vt:lpstr>
      <vt:lpstr>MagicMedieval</vt:lpstr>
      <vt:lpstr>Monotype Sorts</vt:lpstr>
      <vt:lpstr>MV Boli</vt:lpstr>
      <vt:lpstr>Palatino Linotype</vt:lpstr>
      <vt:lpstr>Segoe Print</vt:lpstr>
      <vt:lpstr>Times New Roman</vt:lpstr>
      <vt:lpstr>Trebuchet MS</vt:lpstr>
      <vt:lpstr>Wingdings</vt:lpstr>
      <vt:lpstr>Slipstream</vt:lpstr>
      <vt:lpstr>The Byzantine  Empire The “New Rome”</vt:lpstr>
      <vt:lpstr>Practice saying ‘Byzantine!’ (Biz – un – teen)</vt:lpstr>
      <vt:lpstr>PowerPoint Presentation</vt:lpstr>
      <vt:lpstr>Byzantine Empire</vt:lpstr>
      <vt:lpstr>PowerPoint Presentation</vt:lpstr>
      <vt:lpstr>Constantinople:  Strategic Location </vt:lpstr>
      <vt:lpstr>Constantinople</vt:lpstr>
      <vt:lpstr>PowerPoint Presentation</vt:lpstr>
      <vt:lpstr>PowerPoint Presentation</vt:lpstr>
      <vt:lpstr>Byzantine Empire:  “New Rome”</vt:lpstr>
      <vt:lpstr>Influential Leaders</vt:lpstr>
      <vt:lpstr>Justinian</vt:lpstr>
      <vt:lpstr>PowerPoint Presentation</vt:lpstr>
      <vt:lpstr>Justinian</vt:lpstr>
      <vt:lpstr>Justinian</vt:lpstr>
      <vt:lpstr>Theodora</vt:lpstr>
      <vt:lpstr>Theodora</vt:lpstr>
      <vt:lpstr>Military Expansion</vt:lpstr>
      <vt:lpstr>Military Expansion</vt:lpstr>
      <vt:lpstr>PowerPoint Presentation</vt:lpstr>
      <vt:lpstr>Conflict in the Church</vt:lpstr>
      <vt:lpstr>Conflict in the Church</vt:lpstr>
      <vt:lpstr>PowerPoint Presentation</vt:lpstr>
      <vt:lpstr>Conflict in the Church</vt:lpstr>
      <vt:lpstr>Conflict in the Church</vt:lpstr>
      <vt:lpstr>The Church Splits!</vt:lpstr>
      <vt:lpstr>The Church Splits!</vt:lpstr>
      <vt:lpstr>PowerPoint Presentation</vt:lpstr>
      <vt:lpstr>Byzantine Culture</vt:lpstr>
      <vt:lpstr>Byzantine Art</vt:lpstr>
      <vt:lpstr>Saint Sophie, Constantinople</vt:lpstr>
      <vt:lpstr>Shepherd and the Flock, Constantinople</vt:lpstr>
      <vt:lpstr>Byzantine Art</vt:lpstr>
      <vt:lpstr>Madonna and Child, circa 1230</vt:lpstr>
      <vt:lpstr>Byzantine Architecture</vt:lpstr>
      <vt:lpstr>Byzantine Architecture</vt:lpstr>
      <vt:lpstr>Byzantine Architecture</vt:lpstr>
      <vt:lpstr>PowerPoint Presentation</vt:lpstr>
      <vt:lpstr>Decline of the Empire</vt:lpstr>
      <vt:lpstr>Decline of Empire</vt:lpstr>
      <vt:lpstr>Decline of Empire</vt:lpstr>
      <vt:lpstr>Fall of Constantinople</vt:lpstr>
      <vt:lpstr>Review…</vt:lpstr>
      <vt:lpstr>What were Justinian’s Accomplishments?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 Empire The “New Rome”</dc:title>
  <dc:creator>Windows User</dc:creator>
  <cp:lastModifiedBy>Kent Simmons</cp:lastModifiedBy>
  <cp:revision>102</cp:revision>
  <cp:lastPrinted>2012-10-11T13:09:43Z</cp:lastPrinted>
  <dcterms:created xsi:type="dcterms:W3CDTF">2012-10-10T21:32:09Z</dcterms:created>
  <dcterms:modified xsi:type="dcterms:W3CDTF">2019-08-28T18:57:15Z</dcterms:modified>
</cp:coreProperties>
</file>