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6" r:id="rId2"/>
    <p:sldId id="331" r:id="rId3"/>
    <p:sldId id="263" r:id="rId4"/>
    <p:sldId id="333" r:id="rId5"/>
    <p:sldId id="332" r:id="rId6"/>
    <p:sldId id="330" r:id="rId7"/>
    <p:sldId id="271" r:id="rId8"/>
    <p:sldId id="334" r:id="rId9"/>
    <p:sldId id="270" r:id="rId10"/>
    <p:sldId id="286" r:id="rId11"/>
    <p:sldId id="264" r:id="rId12"/>
    <p:sldId id="285" r:id="rId13"/>
    <p:sldId id="272" r:id="rId14"/>
    <p:sldId id="316" r:id="rId15"/>
    <p:sldId id="317" r:id="rId16"/>
    <p:sldId id="318" r:id="rId17"/>
    <p:sldId id="265" r:id="rId18"/>
    <p:sldId id="319" r:id="rId19"/>
    <p:sldId id="289" r:id="rId20"/>
    <p:sldId id="290" r:id="rId21"/>
    <p:sldId id="326" r:id="rId22"/>
    <p:sldId id="327" r:id="rId23"/>
    <p:sldId id="328" r:id="rId24"/>
    <p:sldId id="329" r:id="rId25"/>
    <p:sldId id="340" r:id="rId26"/>
    <p:sldId id="341" r:id="rId27"/>
    <p:sldId id="342" r:id="rId28"/>
    <p:sldId id="335" r:id="rId29"/>
    <p:sldId id="336" r:id="rId30"/>
    <p:sldId id="337" r:id="rId31"/>
    <p:sldId id="339" r:id="rId32"/>
    <p:sldId id="338" r:id="rId3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  <a:srgbClr val="FF0000"/>
    <a:srgbClr val="00CC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57" autoAdjust="0"/>
  </p:normalViewPr>
  <p:slideViewPr>
    <p:cSldViewPr>
      <p:cViewPr>
        <p:scale>
          <a:sx n="60" d="100"/>
          <a:sy n="60" d="100"/>
        </p:scale>
        <p:origin x="-78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752FAC-48DF-44C8-BE6F-F989ED85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7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3738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0EE2A6-7EB8-47CD-8088-391A04BFA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8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Kaiser told his soldiers, “you’ll be home before the leaves have fallen</a:t>
            </a:r>
            <a:r>
              <a:rPr lang="en-US" baseline="0" dirty="0" smtClean="0"/>
              <a:t> from the trees.”</a:t>
            </a:r>
          </a:p>
          <a:p>
            <a:r>
              <a:rPr lang="en-US" baseline="0" dirty="0" smtClean="0"/>
              <a:t>French troops marched off shouting, “We’ll be home by Christmas.”</a:t>
            </a:r>
          </a:p>
          <a:p>
            <a:r>
              <a:rPr lang="en-US" baseline="0" dirty="0" smtClean="0"/>
              <a:t>They underestimated the role industrialization would play in this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Kaiser told his soldiers, “you’ll be home before the leaves have fallen</a:t>
            </a:r>
            <a:r>
              <a:rPr lang="en-US" baseline="0" dirty="0" smtClean="0"/>
              <a:t> from the trees.”</a:t>
            </a:r>
          </a:p>
          <a:p>
            <a:r>
              <a:rPr lang="en-US" baseline="0" dirty="0" smtClean="0"/>
              <a:t>French troops marched off shouting, “We’ll be home by Christmas.”</a:t>
            </a:r>
          </a:p>
          <a:p>
            <a:r>
              <a:rPr lang="en-US" baseline="0" dirty="0" smtClean="0"/>
              <a:t>They underestimated the role industrialization would play in this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Kaiser told his soldiers, “you’ll be home before the leaves have fallen</a:t>
            </a:r>
            <a:r>
              <a:rPr lang="en-US" baseline="0" dirty="0" smtClean="0"/>
              <a:t> from the trees.”</a:t>
            </a:r>
          </a:p>
          <a:p>
            <a:r>
              <a:rPr lang="en-US" baseline="0" dirty="0" smtClean="0"/>
              <a:t>French troops marched off shouting, “We’ll be home by Christmas.”</a:t>
            </a:r>
          </a:p>
          <a:p>
            <a:r>
              <a:rPr lang="en-US" baseline="0" dirty="0" smtClean="0"/>
              <a:t>They underestimated the role industrialization would play in this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Kaiser told his soldiers, “you’ll be home before the leaves have fallen</a:t>
            </a:r>
            <a:r>
              <a:rPr lang="en-US" baseline="0" dirty="0" smtClean="0"/>
              <a:t> from the trees.”</a:t>
            </a:r>
          </a:p>
          <a:p>
            <a:r>
              <a:rPr lang="en-US" baseline="0" dirty="0" smtClean="0"/>
              <a:t>French troops marched off shouting, “We’ll be home by Christmas.”</a:t>
            </a:r>
          </a:p>
          <a:p>
            <a:r>
              <a:rPr lang="en-US" baseline="0" dirty="0" smtClean="0"/>
              <a:t>They underestimated the role industrialization would play in this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E2A6-7EB8-47CD-8088-391A04BFA82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A200-015C-479A-B459-36AD9300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7275-F546-4326-83B9-8AAB5A51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3E7A-4C81-4724-A37E-5C8AB1EB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91F9-E6C4-4182-9510-7312FD3F2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90C7-AABB-4DF2-9E79-39E59BF20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6F42-5932-41F6-BD04-85CB78341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6BA4-E061-42C6-BE83-11CE4C946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BD11-C9A9-46D4-8B18-BA9DEB6F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AA81-C508-4EC9-AB1A-079E9D26E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8264-BF18-4566-9D20-48FB91D9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FB95F-5C7C-4DE2-8C93-6ACBD40AD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E2BA-811E-47FD-8779-153233B5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3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3EB0CF9-7629-4B88-ADDB-D03B8603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3/34/Australian_infantry_small_box_respirators_Ypres_1917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en/b/b0/Grand_Fleet_sail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en/8/86/Great_patriotic_war_dogfight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d/db/British_Mark_V-star_Tank.jpg" TargetMode="External"/><Relationship Id="rId9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floss.com/blogs/archives/139856/3g12172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mentalfloss.com/blogs/archives/139856/3g13223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8839200" cy="17367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dirty="0" smtClean="0">
                <a:latin typeface="Stencil" panose="040409050D0802020404" pitchFamily="82" charset="0"/>
              </a:rPr>
              <a:t>World war i:</a:t>
            </a:r>
            <a:br>
              <a:rPr lang="en-US" sz="8000" dirty="0" smtClean="0">
                <a:latin typeface="Stencil" panose="040409050D0802020404" pitchFamily="82" charset="0"/>
              </a:rPr>
            </a:br>
            <a:r>
              <a:rPr lang="en-US" sz="8000" dirty="0" smtClean="0">
                <a:latin typeface="Stencil" panose="040409050D0802020404" pitchFamily="82" charset="0"/>
              </a:rPr>
              <a:t>The Beginnings</a:t>
            </a:r>
          </a:p>
        </p:txBody>
      </p:sp>
      <p:pic>
        <p:nvPicPr>
          <p:cNvPr id="24579" name="Picture 7" descr="World%20War%20II%20soldiers%20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314825" cy="344805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9" descr="ww2-news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419600" cy="28575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0480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Tensions build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Germany issued a “</a:t>
            </a:r>
            <a:r>
              <a:rPr lang="en-US" sz="4000" b="1" i="1" dirty="0" smtClean="0">
                <a:solidFill>
                  <a:srgbClr val="92D050"/>
                </a:solidFill>
              </a:rPr>
              <a:t>Blank Check</a:t>
            </a:r>
            <a:r>
              <a:rPr lang="en-US" sz="4000" b="1" i="1" dirty="0" smtClean="0"/>
              <a:t>”</a:t>
            </a:r>
            <a:r>
              <a:rPr lang="en-US" sz="4000" b="1" dirty="0" smtClean="0"/>
              <a:t> to Austria-Hungary</a:t>
            </a:r>
          </a:p>
          <a:p>
            <a:pPr eaLnBrk="1" hangingPunct="1">
              <a:defRPr/>
            </a:pPr>
            <a:r>
              <a:rPr lang="en-US" sz="4000" b="1" u="sng" dirty="0" smtClean="0"/>
              <a:t>Blank Check:</a:t>
            </a:r>
          </a:p>
          <a:p>
            <a:pPr eaLnBrk="1" hangingPunct="1">
              <a:defRPr/>
            </a:pPr>
            <a:r>
              <a:rPr lang="en-US" sz="4000" b="1" dirty="0" smtClean="0"/>
              <a:t>William II </a:t>
            </a:r>
            <a:r>
              <a:rPr lang="en-US" sz="4000" b="1" dirty="0" smtClean="0">
                <a:solidFill>
                  <a:srgbClr val="92D050"/>
                </a:solidFill>
              </a:rPr>
              <a:t>agreed to support </a:t>
            </a:r>
            <a:r>
              <a:rPr lang="en-US" sz="4000" b="1" i="1" dirty="0" smtClean="0"/>
              <a:t>any actions</a:t>
            </a:r>
            <a:r>
              <a:rPr lang="en-US" sz="4000" b="1" dirty="0" smtClean="0"/>
              <a:t> that Austria-Hungary might take against 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footnote.com/thumbnail.php?image=53860044&amp;width=400&amp;height=400&amp;crop=2306,458,1629,452&amp;rotatio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95316"/>
            <a:ext cx="3810000" cy="3495675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The Ultimatum:</a:t>
            </a:r>
            <a:r>
              <a:rPr lang="en-US" sz="4000" b="1" dirty="0" smtClean="0"/>
              <a:t>                                                </a:t>
            </a:r>
            <a:r>
              <a:rPr lang="en-US" sz="2400" b="1" dirty="0" smtClean="0">
                <a:latin typeface="Segoe Print" panose="02000600000000000000" pitchFamily="2" charset="0"/>
              </a:rPr>
              <a:t>(set of final conditions that                                                         must be accepted to avoid                                                      severe consequence)</a:t>
            </a:r>
            <a:endParaRPr lang="en-US" sz="2400" b="1" u="sng" dirty="0" smtClean="0"/>
          </a:p>
          <a:p>
            <a:pPr eaLnBrk="1" hangingPunct="1">
              <a:defRPr/>
            </a:pPr>
            <a:r>
              <a:rPr lang="en-US" sz="4000" b="1" dirty="0" smtClean="0"/>
              <a:t>Main condition:                                     Austria-Hungary                                             demanded                                                </a:t>
            </a:r>
            <a:r>
              <a:rPr lang="en-US" sz="4000" b="1" dirty="0" smtClean="0">
                <a:solidFill>
                  <a:srgbClr val="92D050"/>
                </a:solidFill>
              </a:rPr>
              <a:t>entrance </a:t>
            </a:r>
            <a:r>
              <a:rPr lang="en-US" sz="4000" b="1" dirty="0" smtClean="0"/>
              <a:t>into Serbia to conduct an </a:t>
            </a:r>
            <a:r>
              <a:rPr lang="en-US" sz="4000" b="1" dirty="0" smtClean="0">
                <a:solidFill>
                  <a:srgbClr val="92D050"/>
                </a:solidFill>
              </a:rPr>
              <a:t>investigation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218" y="240905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anose="040409050D0802020404" pitchFamily="82" charset="0"/>
              </a:rPr>
              <a:t>Tensions build</a:t>
            </a:r>
            <a:endParaRPr lang="en-US" sz="6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encil" panose="040409050D0802020404" pitchFamily="8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imyridgehistory.com/wp-content/gallery/declaration-headlines/seq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9"/>
          <a:stretch/>
        </p:blipFill>
        <p:spPr bwMode="auto">
          <a:xfrm>
            <a:off x="4114800" y="3657600"/>
            <a:ext cx="4773846" cy="25908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9372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Declarations of war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85" y="1066800"/>
            <a:ext cx="8915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Austria-Hungary gave Serbia </a:t>
            </a:r>
            <a:r>
              <a:rPr lang="en-US" sz="4000" b="1" dirty="0" smtClean="0">
                <a:solidFill>
                  <a:srgbClr val="92D050"/>
                </a:solidFill>
              </a:rPr>
              <a:t>48 hours </a:t>
            </a:r>
            <a:r>
              <a:rPr lang="en-US" sz="4000" b="1" dirty="0" smtClean="0"/>
              <a:t>to agree to the ultimatum</a:t>
            </a:r>
          </a:p>
          <a:p>
            <a:pPr eaLnBrk="1" hangingPunct="1">
              <a:defRPr/>
            </a:pPr>
            <a:r>
              <a:rPr lang="en-US" sz="4000" b="1" dirty="0" smtClean="0"/>
              <a:t>Serbia </a:t>
            </a:r>
            <a:r>
              <a:rPr lang="en-US" sz="4000" b="1" dirty="0" smtClean="0">
                <a:solidFill>
                  <a:srgbClr val="92D050"/>
                </a:solidFill>
              </a:rPr>
              <a:t>REFUSED </a:t>
            </a:r>
            <a:r>
              <a:rPr lang="en-US" sz="4000" b="1" dirty="0" smtClean="0"/>
              <a:t>to agree to all parts</a:t>
            </a:r>
          </a:p>
          <a:p>
            <a:pPr eaLnBrk="1" hangingPunct="1">
              <a:defRPr/>
            </a:pPr>
            <a:r>
              <a:rPr lang="en-US" sz="4000" b="1" u="sng" dirty="0" smtClean="0"/>
              <a:t>July 28, 1914:</a:t>
            </a:r>
          </a:p>
          <a:p>
            <a:pPr eaLnBrk="1" hangingPunct="1">
              <a:defRPr/>
            </a:pPr>
            <a:r>
              <a:rPr lang="en-US" sz="4000" b="1" dirty="0" smtClean="0"/>
              <a:t>A-H</a:t>
            </a:r>
            <a:r>
              <a:rPr lang="en-US" sz="4000" b="1" dirty="0" smtClean="0">
                <a:solidFill>
                  <a:srgbClr val="92D050"/>
                </a:solidFill>
              </a:rPr>
              <a:t>                                             declared war                                                 </a:t>
            </a:r>
            <a:r>
              <a:rPr lang="en-US" sz="4000" b="1" dirty="0" smtClean="0"/>
              <a:t>on Serbia!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Declarations of war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153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Russia, an</a:t>
            </a:r>
            <a:r>
              <a:rPr lang="en-US" sz="4000" b="1" dirty="0" smtClean="0">
                <a:solidFill>
                  <a:srgbClr val="92D050"/>
                </a:solidFill>
              </a:rPr>
              <a:t> ally of </a:t>
            </a:r>
            <a:r>
              <a:rPr lang="en-US" sz="4000" b="1" dirty="0" smtClean="0"/>
              <a:t>Serbia, </a:t>
            </a:r>
            <a:r>
              <a:rPr lang="en-US" sz="4000" b="1" dirty="0" smtClean="0">
                <a:solidFill>
                  <a:srgbClr val="92D050"/>
                </a:solidFill>
              </a:rPr>
              <a:t>mobilized troops </a:t>
            </a:r>
            <a:r>
              <a:rPr lang="en-US" sz="4000" b="1" dirty="0" smtClean="0"/>
              <a:t>along the borders of Germany &amp; Austria-Hungary</a:t>
            </a:r>
          </a:p>
          <a:p>
            <a:pPr eaLnBrk="1" hangingPunct="1">
              <a:defRPr/>
            </a:pPr>
            <a:r>
              <a:rPr lang="en-US" sz="4000" b="1" dirty="0" smtClean="0"/>
              <a:t>Germany </a:t>
            </a:r>
            <a:r>
              <a:rPr lang="en-US" sz="4000" b="1" dirty="0" smtClean="0">
                <a:solidFill>
                  <a:srgbClr val="92D050"/>
                </a:solidFill>
              </a:rPr>
              <a:t>warned Russia </a:t>
            </a:r>
            <a:r>
              <a:rPr lang="en-US" sz="4000" b="1" dirty="0" smtClean="0"/>
              <a:t>to stop</a:t>
            </a:r>
          </a:p>
          <a:p>
            <a:pPr eaLnBrk="1" hangingPunct="1">
              <a:defRPr/>
            </a:pPr>
            <a:r>
              <a:rPr lang="en-US" sz="4000" b="1" dirty="0" smtClean="0"/>
              <a:t>Russia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92D050"/>
                </a:solidFill>
              </a:rPr>
              <a:t>refused!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Declarations of War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Germany issued an ultimatum to </a:t>
            </a:r>
            <a:r>
              <a:rPr lang="en-US" sz="4000" b="1" dirty="0" smtClean="0">
                <a:solidFill>
                  <a:srgbClr val="92D050"/>
                </a:solidFill>
              </a:rPr>
              <a:t>France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Gave France 18 hours to decide whether or not it would </a:t>
            </a:r>
            <a:r>
              <a:rPr lang="en-US" sz="4000" b="1" dirty="0" smtClean="0">
                <a:solidFill>
                  <a:srgbClr val="92D050"/>
                </a:solidFill>
              </a:rPr>
              <a:t>support Russia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/>
              <a:t>France gave an </a:t>
            </a:r>
            <a:r>
              <a:rPr lang="en-US" sz="4000" b="1" dirty="0" smtClean="0">
                <a:solidFill>
                  <a:srgbClr val="92D050"/>
                </a:solidFill>
              </a:rPr>
              <a:t>inconclusive </a:t>
            </a:r>
            <a:r>
              <a:rPr lang="en-US" sz="4000" b="1" dirty="0" smtClean="0"/>
              <a:t>answer!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08/01/1914: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Germany</a:t>
            </a:r>
            <a:r>
              <a:rPr lang="en-US" sz="4000" b="1" dirty="0" smtClean="0"/>
              <a:t> declared                                war on </a:t>
            </a:r>
            <a:r>
              <a:rPr lang="en-US" sz="4000" b="1" dirty="0" smtClean="0">
                <a:solidFill>
                  <a:srgbClr val="92D050"/>
                </a:solidFill>
              </a:rPr>
              <a:t>Russia</a:t>
            </a:r>
          </a:p>
          <a:p>
            <a:pPr eaLnBrk="1" hangingPunct="1">
              <a:defRPr/>
            </a:pPr>
            <a:r>
              <a:rPr lang="en-US" sz="4000" b="1" u="sng" dirty="0" smtClean="0"/>
              <a:t>08/03/1914:</a:t>
            </a:r>
          </a:p>
          <a:p>
            <a:pPr eaLnBrk="1" hangingPunct="1">
              <a:defRPr/>
            </a:pPr>
            <a:r>
              <a:rPr lang="en-US" sz="4000" b="1" dirty="0" smtClean="0"/>
              <a:t>Germany declared                                 war on </a:t>
            </a:r>
            <a:r>
              <a:rPr lang="en-US" sz="4000" b="1" dirty="0" smtClean="0">
                <a:solidFill>
                  <a:srgbClr val="92D050"/>
                </a:solidFill>
              </a:rPr>
              <a:t>France</a:t>
            </a:r>
          </a:p>
          <a:p>
            <a:pPr eaLnBrk="1" hangingPunct="1">
              <a:defRPr/>
            </a:pPr>
            <a:endParaRPr lang="en-US" sz="4000" b="1" dirty="0" smtClean="0"/>
          </a:p>
          <a:p>
            <a:pPr eaLnBrk="1" hangingPunct="1">
              <a:defRPr/>
            </a:pPr>
            <a:endParaRPr lang="en-US" sz="4000" b="1" dirty="0" smtClean="0"/>
          </a:p>
        </p:txBody>
      </p:sp>
      <p:pic>
        <p:nvPicPr>
          <p:cNvPr id="33795" name="Picture 5" descr="File:Australian infantry small box respirators Ypres 19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28600"/>
            <a:ext cx="3470275" cy="4267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Declarations of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Declarations of War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Great Britain hoped to remain </a:t>
            </a:r>
            <a:r>
              <a:rPr lang="en-US" sz="4000" b="1" dirty="0" smtClean="0">
                <a:solidFill>
                  <a:srgbClr val="92D050"/>
                </a:solidFill>
              </a:rPr>
              <a:t>neutral </a:t>
            </a:r>
            <a:r>
              <a:rPr lang="en-US" b="1" dirty="0" smtClean="0">
                <a:latin typeface="Segoe Print" panose="02000600000000000000" pitchFamily="2" charset="0"/>
              </a:rPr>
              <a:t>(or as </a:t>
            </a:r>
            <a:r>
              <a:rPr lang="en-US" b="1" dirty="0" err="1" smtClean="0">
                <a:latin typeface="Segoe Print" panose="02000600000000000000" pitchFamily="2" charset="0"/>
              </a:rPr>
              <a:t>Keishon</a:t>
            </a:r>
            <a:r>
              <a:rPr lang="en-US" b="1" dirty="0" smtClean="0">
                <a:latin typeface="Segoe Print" panose="02000600000000000000" pitchFamily="2" charset="0"/>
              </a:rPr>
              <a:t> says, they wanted to stay “</a:t>
            </a:r>
            <a:r>
              <a:rPr lang="en-US" b="1" dirty="0" err="1" smtClean="0">
                <a:latin typeface="Segoe Print" panose="02000600000000000000" pitchFamily="2" charset="0"/>
              </a:rPr>
              <a:t>coolin</a:t>
            </a:r>
            <a:r>
              <a:rPr lang="en-US" b="1" dirty="0" smtClean="0">
                <a:latin typeface="Segoe Print" panose="02000600000000000000" pitchFamily="2" charset="0"/>
              </a:rPr>
              <a:t>’ in the cut”)</a:t>
            </a:r>
            <a:endParaRPr lang="en-US" b="1" dirty="0" smtClean="0">
              <a:latin typeface="Segoe Print" panose="02000600000000000000" pitchFamily="2" charset="0"/>
            </a:endParaRPr>
          </a:p>
          <a:p>
            <a:pPr eaLnBrk="1" hangingPunct="1">
              <a:defRPr/>
            </a:pPr>
            <a:r>
              <a:rPr lang="en-US" sz="4000" b="1" dirty="0" smtClean="0"/>
              <a:t>DID NOT want to become </a:t>
            </a:r>
            <a:r>
              <a:rPr lang="en-US" sz="4000" b="1" dirty="0" smtClean="0">
                <a:solidFill>
                  <a:srgbClr val="92D050"/>
                </a:solidFill>
              </a:rPr>
              <a:t>involved </a:t>
            </a:r>
            <a:r>
              <a:rPr lang="en-US" sz="4000" b="1" dirty="0" smtClean="0"/>
              <a:t>in a war</a:t>
            </a:r>
          </a:p>
          <a:p>
            <a:pPr eaLnBrk="1" hangingPunct="1">
              <a:defRPr/>
            </a:pPr>
            <a:r>
              <a:rPr lang="en-US" sz="4000" b="1" dirty="0" smtClean="0"/>
              <a:t>HOWEVER…</a:t>
            </a:r>
          </a:p>
        </p:txBody>
      </p:sp>
      <p:pic>
        <p:nvPicPr>
          <p:cNvPr id="34820" name="Picture 5" descr="File:Grand Fleet sai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12606"/>
            <a:ext cx="4076700" cy="167394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867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Germany </a:t>
            </a:r>
            <a:r>
              <a:rPr lang="en-US" sz="4000" b="1" dirty="0" smtClean="0">
                <a:solidFill>
                  <a:srgbClr val="92D050"/>
                </a:solidFill>
              </a:rPr>
              <a:t>demanded passage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across Belgium in order to fight France </a:t>
            </a:r>
          </a:p>
          <a:p>
            <a:pPr eaLnBrk="1" hangingPunct="1">
              <a:defRPr/>
            </a:pPr>
            <a:r>
              <a:rPr lang="en-US" sz="4000" b="1" dirty="0" smtClean="0"/>
              <a:t>Part of Germany’s </a:t>
            </a:r>
            <a:r>
              <a:rPr lang="en-US" sz="4000" b="1" dirty="0" err="1" smtClean="0">
                <a:solidFill>
                  <a:srgbClr val="92D050"/>
                </a:solidFill>
              </a:rPr>
              <a:t>Schlieffen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smtClean="0"/>
              <a:t>Plan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anose="040409050D0802020404" pitchFamily="82" charset="0"/>
              </a:rPr>
              <a:t>The Belgium Issue</a:t>
            </a:r>
          </a:p>
        </p:txBody>
      </p:sp>
      <p:pic>
        <p:nvPicPr>
          <p:cNvPr id="1026" name="Picture 2" descr="http://upload.wikimedia.org/wikipedia/commons/thumb/0/05/Townsend._World_War_I_(Punch_Magazine_1914).jpg/200px-Townsend._World_War_I_(Punch_Magazine_19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117056" cy="398983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58042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The Belgium Issue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10600" cy="4378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Back in 1839 Britain, Russia,                                     France &amp; Germany had signed a treaty that guaranteed </a:t>
            </a:r>
            <a:r>
              <a:rPr lang="en-US" sz="4000" b="1" dirty="0" smtClean="0">
                <a:solidFill>
                  <a:srgbClr val="92D050"/>
                </a:solidFill>
              </a:rPr>
              <a:t>Belgium’s neutrality</a:t>
            </a:r>
          </a:p>
          <a:p>
            <a:pPr eaLnBrk="1" hangingPunct="1">
              <a:defRPr/>
            </a:pPr>
            <a:r>
              <a:rPr lang="en-US" sz="4000" b="1" dirty="0" smtClean="0"/>
              <a:t>Great Britain </a:t>
            </a:r>
            <a:r>
              <a:rPr lang="en-US" sz="4000" b="1" dirty="0" smtClean="0">
                <a:solidFill>
                  <a:srgbClr val="92D050"/>
                </a:solidFill>
              </a:rPr>
              <a:t>protested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Germany’s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The Belgium Issue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Despite Belgium’s neutrality, </a:t>
            </a:r>
            <a:r>
              <a:rPr lang="en-US" sz="4000" b="1" dirty="0" smtClean="0">
                <a:solidFill>
                  <a:srgbClr val="92D050"/>
                </a:solidFill>
              </a:rPr>
              <a:t>Germany invaded </a:t>
            </a:r>
            <a:r>
              <a:rPr lang="en-US" sz="4000" b="1" dirty="0" smtClean="0"/>
              <a:t>it</a:t>
            </a:r>
            <a:endParaRPr lang="en-US" sz="4000" b="1" dirty="0" smtClean="0"/>
          </a:p>
          <a:p>
            <a:pPr eaLnBrk="1" hangingPunct="1">
              <a:defRPr/>
            </a:pPr>
            <a:r>
              <a:rPr lang="en-US" sz="4000" b="1" dirty="0" smtClean="0"/>
              <a:t>Great Britain demanded that Germany immediately</a:t>
            </a:r>
            <a:r>
              <a:rPr lang="en-US" sz="4000" b="1" dirty="0" smtClean="0">
                <a:solidFill>
                  <a:srgbClr val="92D050"/>
                </a:solidFill>
              </a:rPr>
              <a:t> withdraw </a:t>
            </a:r>
            <a:r>
              <a:rPr lang="en-US" sz="4000" b="1" dirty="0" smtClean="0"/>
              <a:t>from Belgium</a:t>
            </a:r>
          </a:p>
          <a:p>
            <a:pPr eaLnBrk="1" hangingPunct="1">
              <a:defRPr/>
            </a:pPr>
            <a:endParaRPr lang="en-US" sz="4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91" y="990600"/>
            <a:ext cx="89154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Many groups in the </a:t>
            </a:r>
            <a:r>
              <a:rPr lang="en-US" sz="4000" b="1" dirty="0" smtClean="0">
                <a:solidFill>
                  <a:srgbClr val="92D050"/>
                </a:solidFill>
              </a:rPr>
              <a:t>Balkans</a:t>
            </a:r>
            <a:r>
              <a:rPr lang="en-US" sz="4000" b="1" dirty="0" smtClean="0"/>
              <a:t> win independence from </a:t>
            </a:r>
            <a:r>
              <a:rPr lang="en-US" sz="4000" b="1" dirty="0" smtClean="0">
                <a:solidFill>
                  <a:srgbClr val="92D050"/>
                </a:solidFill>
              </a:rPr>
              <a:t>Ottoman Empire</a:t>
            </a:r>
            <a:r>
              <a:rPr lang="en-US" sz="4000" b="1" dirty="0" smtClean="0"/>
              <a:t> in                                                    the early                                                  1900s</a:t>
            </a:r>
          </a:p>
          <a:p>
            <a:pPr eaLnBrk="1" hangingPunct="1">
              <a:defRPr/>
            </a:pPr>
            <a:r>
              <a:rPr lang="en-US" sz="4000" b="1" dirty="0" smtClean="0"/>
              <a:t>New nation                                                      of Serbia is                                                    made up                                                     largely of </a:t>
            </a:r>
            <a:r>
              <a:rPr lang="en-US" sz="4000" b="1" dirty="0" smtClean="0">
                <a:solidFill>
                  <a:srgbClr val="92D050"/>
                </a:solidFill>
              </a:rPr>
              <a:t>Slavs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Stencil" panose="040409050D0802020404" pitchFamily="82" charset="0"/>
              </a:rPr>
              <a:t>Trouble in the Balkans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1920" y="2362200"/>
            <a:ext cx="4981575" cy="3788547"/>
            <a:chOff x="3931920" y="2362200"/>
            <a:chExt cx="4981575" cy="3788547"/>
          </a:xfrm>
        </p:grpSpPr>
        <p:pic>
          <p:nvPicPr>
            <p:cNvPr id="2050" name="Picture 2" descr="http://www.aprilsmith.org/uploads/6/8/3/4/6834889/138828849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920" y="2362200"/>
              <a:ext cx="4981575" cy="3788547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641513" y="4068782"/>
              <a:ext cx="1008068" cy="1572168"/>
              <a:chOff x="6629400" y="4114800"/>
              <a:chExt cx="1008068" cy="1572168"/>
            </a:xfrm>
          </p:grpSpPr>
          <p:pic>
            <p:nvPicPr>
              <p:cNvPr id="2052" name="Picture 4" descr="http://2.bp.blogspot.com/-sFfhRRieG9I/TWBCAFa31KI/AAAAAAAAEFw/lisD66QP_jE/s1600/powder%2Bke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4352" l="0" r="968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400" y="4114800"/>
                <a:ext cx="1008068" cy="1572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764547" y="4343400"/>
                <a:ext cx="76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effectLst>
                      <a:outerShdw blurRad="50800" dist="50800" dir="2700000" algn="ctr" rotWithShape="0">
                        <a:schemeClr val="tx1"/>
                      </a:outerShdw>
                    </a:effectLst>
                    <a:latin typeface="Tw Cen MT Condensed Extra Bold" panose="020B0803020202020204" pitchFamily="34" charset="0"/>
                  </a:rPr>
                  <a:t>The Balkan Powder Keg</a:t>
                </a:r>
                <a:endParaRPr lang="en-US" sz="1400" dirty="0">
                  <a:solidFill>
                    <a:srgbClr val="000000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Tw Cen MT Condensed Extra Bold" panose="020B08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580754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Germany responded                                      by referring to the                               treaty as nothing                                   more than </a:t>
            </a:r>
            <a:r>
              <a:rPr lang="en-US" sz="4000" b="1" i="1" dirty="0" smtClean="0"/>
              <a:t>a </a:t>
            </a:r>
            <a:r>
              <a:rPr lang="en-US" sz="4000" b="1" i="1" dirty="0" smtClean="0">
                <a:solidFill>
                  <a:srgbClr val="92D050"/>
                </a:solidFill>
              </a:rPr>
              <a:t>“scrap                                      of paper”</a:t>
            </a:r>
            <a:endParaRPr lang="en-US" sz="4000" b="1" dirty="0" smtClean="0">
              <a:solidFill>
                <a:srgbClr val="92D050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Great Britain </a:t>
            </a:r>
            <a:r>
              <a:rPr lang="en-US" sz="4000" b="1" dirty="0" smtClean="0"/>
              <a:t>declared war on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Germany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smtClean="0"/>
              <a:t>on Aug 4, 1914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68613" cy="434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610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The Belgium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74" y="16764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/>
              <a:t>The </a:t>
            </a:r>
            <a:r>
              <a:rPr lang="en-US" sz="4000" b="1" u="sng" dirty="0" err="1" smtClean="0"/>
              <a:t>Schlieffen</a:t>
            </a:r>
            <a:r>
              <a:rPr lang="en-US" sz="4000" b="1" u="sng" dirty="0" smtClean="0"/>
              <a:t> Plan</a:t>
            </a:r>
          </a:p>
          <a:p>
            <a:pPr eaLnBrk="1" hangingPunct="1">
              <a:defRPr/>
            </a:pPr>
            <a:r>
              <a:rPr lang="en-US" sz="4000" b="1" dirty="0" smtClean="0"/>
              <a:t>Germany’s </a:t>
            </a:r>
            <a:r>
              <a:rPr lang="en-US" sz="4000" b="1" dirty="0"/>
              <a:t>plan to deal with a </a:t>
            </a:r>
            <a:r>
              <a:rPr lang="en-US" sz="4000" b="1" dirty="0">
                <a:solidFill>
                  <a:srgbClr val="92D050"/>
                </a:solidFill>
              </a:rPr>
              <a:t>TWO-FRONT</a:t>
            </a:r>
            <a:r>
              <a:rPr lang="en-US" sz="4000" b="1" dirty="0"/>
              <a:t> war</a:t>
            </a:r>
          </a:p>
          <a:p>
            <a:pPr eaLnBrk="1" hangingPunct="1">
              <a:defRPr/>
            </a:pPr>
            <a:r>
              <a:rPr lang="en-US" sz="4000" b="1" dirty="0"/>
              <a:t>The German army DID NOT want to fight the war on </a:t>
            </a:r>
            <a:r>
              <a:rPr lang="en-US" sz="4000" b="1" dirty="0">
                <a:solidFill>
                  <a:srgbClr val="92D050"/>
                </a:solidFill>
              </a:rPr>
              <a:t>BOTH</a:t>
            </a:r>
            <a:r>
              <a:rPr lang="en-US" sz="4000" b="1" dirty="0"/>
              <a:t> fronts at the </a:t>
            </a:r>
            <a:r>
              <a:rPr lang="en-US" sz="4000" b="1" dirty="0">
                <a:solidFill>
                  <a:srgbClr val="92D050"/>
                </a:solidFill>
              </a:rPr>
              <a:t>SAME</a:t>
            </a:r>
            <a:r>
              <a:rPr lang="en-US" sz="4000" b="1" dirty="0"/>
              <a:t> </a:t>
            </a:r>
            <a:r>
              <a:rPr lang="en-US" sz="4000" b="1" dirty="0" smtClean="0"/>
              <a:t>time</a:t>
            </a:r>
            <a:endParaRPr lang="en-US" sz="4000" b="1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latin typeface="Stencil" panose="040409050D0802020404" pitchFamily="82" charset="0"/>
              </a:rPr>
              <a:t>The Schlieffen Plan</a:t>
            </a:r>
            <a:endParaRPr lang="en-US" sz="6000" dirty="0" smtClean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97" y="13716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Germany believed that the Russian army </a:t>
            </a:r>
            <a:r>
              <a:rPr lang="en-US" sz="4000" b="1" dirty="0" smtClean="0"/>
              <a:t>would be </a:t>
            </a:r>
            <a:r>
              <a:rPr lang="en-US" sz="4000" b="1" dirty="0">
                <a:solidFill>
                  <a:srgbClr val="92D050"/>
                </a:solidFill>
              </a:rPr>
              <a:t>slow </a:t>
            </a:r>
            <a:r>
              <a:rPr lang="en-US" sz="4000" b="1" dirty="0" smtClean="0">
                <a:solidFill>
                  <a:srgbClr val="92D050"/>
                </a:solidFill>
              </a:rPr>
              <a:t>to mobilize</a:t>
            </a:r>
            <a:endParaRPr lang="en-US" sz="4000" b="1" dirty="0">
              <a:solidFill>
                <a:srgbClr val="92D050"/>
              </a:solidFill>
            </a:endParaRPr>
          </a:p>
          <a:p>
            <a:pPr eaLnBrk="1" hangingPunct="1">
              <a:defRPr/>
            </a:pPr>
            <a:r>
              <a:rPr lang="en-US" sz="4000" b="1" dirty="0"/>
              <a:t>Believed they could defeat </a:t>
            </a:r>
            <a:r>
              <a:rPr lang="en-US" sz="4000" b="1" dirty="0" smtClean="0">
                <a:solidFill>
                  <a:srgbClr val="92D050"/>
                </a:solidFill>
              </a:rPr>
              <a:t>France </a:t>
            </a:r>
            <a:r>
              <a:rPr lang="en-US" sz="4000" b="1" dirty="0"/>
              <a:t>on the Western                              Front in 5 to                                          6 weeks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latin typeface="Stencil" panose="040409050D0802020404" pitchFamily="82" charset="0"/>
              </a:rPr>
              <a:t>The </a:t>
            </a:r>
            <a:r>
              <a:rPr lang="en-US" sz="6000" dirty="0" err="1">
                <a:latin typeface="Stencil" panose="040409050D0802020404" pitchFamily="82" charset="0"/>
              </a:rPr>
              <a:t>Schlieffen</a:t>
            </a:r>
            <a:r>
              <a:rPr lang="en-US" sz="6000" dirty="0">
                <a:latin typeface="Stencil" panose="040409050D0802020404" pitchFamily="82" charset="0"/>
              </a:rPr>
              <a:t> Plan</a:t>
            </a:r>
            <a:endParaRPr lang="en-US" sz="6000" dirty="0" smtClean="0">
              <a:latin typeface="Stencil" panose="040409050D0802020404" pitchFamily="82" charset="0"/>
            </a:endParaRPr>
          </a:p>
        </p:txBody>
      </p:sp>
      <p:pic>
        <p:nvPicPr>
          <p:cNvPr id="4" name="Picture 5" descr="schlief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4" y="3505200"/>
            <a:ext cx="4191000" cy="296696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97" y="13716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Planned to invade Belgium &amp; </a:t>
            </a:r>
            <a:r>
              <a:rPr lang="en-US" sz="4000" b="1" dirty="0">
                <a:solidFill>
                  <a:srgbClr val="92D050"/>
                </a:solidFill>
              </a:rPr>
              <a:t>encircle Paris</a:t>
            </a:r>
          </a:p>
          <a:p>
            <a:pPr eaLnBrk="1" hangingPunct="1">
              <a:defRPr/>
            </a:pPr>
            <a:r>
              <a:rPr lang="en-US" sz="4000" b="1" dirty="0"/>
              <a:t>They would then                               be able to fight                              </a:t>
            </a:r>
            <a:r>
              <a:rPr lang="en-US" sz="4000" b="1" dirty="0">
                <a:solidFill>
                  <a:srgbClr val="92D050"/>
                </a:solidFill>
              </a:rPr>
              <a:t>Russia</a:t>
            </a:r>
            <a:r>
              <a:rPr lang="en-US" sz="4000" b="1" dirty="0"/>
              <a:t> on the                           Eastern Front 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latin typeface="Stencil" panose="040409050D0802020404" pitchFamily="82" charset="0"/>
              </a:rPr>
              <a:t>The </a:t>
            </a:r>
            <a:r>
              <a:rPr lang="en-US" sz="6000" dirty="0" err="1">
                <a:latin typeface="Stencil" panose="040409050D0802020404" pitchFamily="82" charset="0"/>
              </a:rPr>
              <a:t>Schlieffen</a:t>
            </a:r>
            <a:r>
              <a:rPr lang="en-US" sz="6000" dirty="0">
                <a:latin typeface="Stencil" panose="040409050D0802020404" pitchFamily="82" charset="0"/>
              </a:rPr>
              <a:t> Plan</a:t>
            </a:r>
            <a:endParaRPr lang="en-US" sz="6000" dirty="0" smtClean="0">
              <a:latin typeface="Stencil" panose="040409050D0802020404" pitchFamily="82" charset="0"/>
            </a:endParaRPr>
          </a:p>
        </p:txBody>
      </p:sp>
      <p:pic>
        <p:nvPicPr>
          <p:cNvPr id="5" name="Picture 5" descr="KISH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09651"/>
            <a:ext cx="3575050" cy="432465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114800" y="1295400"/>
            <a:ext cx="4800600" cy="5334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97" y="1371600"/>
            <a:ext cx="4282803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Both sides thought                      that the </a:t>
            </a:r>
            <a:r>
              <a:rPr lang="en-US" sz="4000" b="1" dirty="0" smtClean="0"/>
              <a:t>war </a:t>
            </a:r>
            <a:r>
              <a:rPr lang="en-US" sz="4000" b="1" dirty="0"/>
              <a:t>would                         be a quick ordeal…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EXPECTATIONS</a:t>
            </a:r>
          </a:p>
        </p:txBody>
      </p:sp>
      <p:pic>
        <p:nvPicPr>
          <p:cNvPr id="1026" name="Picture 2" descr="http://www.angelfire.com/hi5/interactive_learning/AustHistory/Equipment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53232"/>
            <a:ext cx="43434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97" y="1371600"/>
            <a:ext cx="4282803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French troops marched off shouting, “</a:t>
            </a:r>
            <a:r>
              <a:rPr lang="en-US" sz="4000" b="1" i="1" dirty="0"/>
              <a:t>We’ll be home by Christmas</a:t>
            </a:r>
            <a:r>
              <a:rPr lang="en-US" sz="4000" b="1" dirty="0"/>
              <a:t>.”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EXPECTATIONS</a:t>
            </a:r>
          </a:p>
        </p:txBody>
      </p:sp>
      <p:pic>
        <p:nvPicPr>
          <p:cNvPr id="6" name="Picture 4" descr="onlesa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649738" cy="5181599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297" y="1371600"/>
            <a:ext cx="844999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Kaiser told his soldiers, </a:t>
            </a:r>
            <a:r>
              <a:rPr lang="en-US" sz="4000" b="1" dirty="0" smtClean="0"/>
              <a:t>“</a:t>
            </a:r>
            <a:r>
              <a:rPr lang="en-US" sz="4000" b="1" i="1" dirty="0" smtClean="0"/>
              <a:t>You’ll </a:t>
            </a:r>
            <a:r>
              <a:rPr lang="en-US" sz="4000" b="1" i="1" dirty="0"/>
              <a:t>be home before the leaves have fallen from </a:t>
            </a:r>
            <a:r>
              <a:rPr lang="en-US" sz="4000" b="1" i="1" dirty="0" smtClean="0"/>
              <a:t>the                                                        </a:t>
            </a:r>
            <a:r>
              <a:rPr lang="en-US" sz="4000" b="1" i="1" dirty="0"/>
              <a:t>trees.</a:t>
            </a:r>
            <a:r>
              <a:rPr lang="en-US" sz="4000" b="1" dirty="0"/>
              <a:t>”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EXPECTATIONS</a:t>
            </a:r>
          </a:p>
        </p:txBody>
      </p:sp>
      <p:pic>
        <p:nvPicPr>
          <p:cNvPr id="2050" name="Picture 2" descr="http://www.thebreman.org/exhibitions/online/1000kids/soldiers_going_to_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2" y="2743200"/>
            <a:ext cx="5724525" cy="381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9448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They underestimated the role industrialization would play in this war…</a:t>
            </a:r>
            <a:endParaRPr lang="en-US" sz="3600" b="1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Stencil" panose="040409050D0802020404" pitchFamily="82" charset="0"/>
              </a:rPr>
              <a:t>EXPECTATIONS</a:t>
            </a:r>
          </a:p>
        </p:txBody>
      </p:sp>
      <p:pic>
        <p:nvPicPr>
          <p:cNvPr id="5" name="Picture 6" descr="wc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317875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British Mark V-star Tan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907604" cy="21178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le:Great patriotic war dogfigh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651125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whale.to/b/germangaspro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6500"/>
            <a:ext cx="2403052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urks-trench-anza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5" y="2476500"/>
            <a:ext cx="4595813" cy="327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Stencil" panose="040409050D0802020404" pitchFamily="82" charset="0"/>
              </a:rPr>
              <a:t>WWI recruitment posters</a:t>
            </a:r>
          </a:p>
        </p:txBody>
      </p:sp>
      <p:pic>
        <p:nvPicPr>
          <p:cNvPr id="1026" name="Picture 2" descr="https://s3-eu-west-1.amazonaws.com/fwr-blog/live/f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35855"/>
            <a:ext cx="3333750" cy="53649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commons/2/2a/Kitchener-Briton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5855"/>
            <a:ext cx="4267200" cy="5364969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022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Stencil" panose="040409050D0802020404" pitchFamily="82" charset="0"/>
              </a:rPr>
              <a:t>WWI recruitment posters</a:t>
            </a:r>
          </a:p>
        </p:txBody>
      </p:sp>
      <p:pic>
        <p:nvPicPr>
          <p:cNvPr id="2050" name="Picture 2" descr="http://upload.wikimedia.org/wikipedia/commons/6/6e/WWI_recruitment_poster_with_re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810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nadiana.ca/citm/_images/common/c029484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35269"/>
            <a:ext cx="376237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" y="18288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Austria-Hungary </a:t>
            </a:r>
            <a:r>
              <a:rPr lang="en-US" sz="4000" b="1" dirty="0" smtClean="0">
                <a:solidFill>
                  <a:srgbClr val="92D050"/>
                </a:solidFill>
              </a:rPr>
              <a:t>annexes</a:t>
            </a:r>
            <a:r>
              <a:rPr lang="en-US" sz="4000" b="1" dirty="0" smtClean="0"/>
              <a:t> the Slavic region of                                            </a:t>
            </a:r>
            <a:r>
              <a:rPr lang="en-US" sz="4000" b="1" dirty="0" smtClean="0">
                <a:solidFill>
                  <a:srgbClr val="92D050"/>
                </a:solidFill>
              </a:rPr>
              <a:t>Bosnia &amp;                                                  Herzegovina                                            </a:t>
            </a:r>
            <a:r>
              <a:rPr lang="en-US" sz="4000" b="1" dirty="0" smtClean="0"/>
              <a:t>(1908)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Stencil" panose="040409050D0802020404" pitchFamily="82" charset="0"/>
              </a:rPr>
              <a:t>Trouble in the Balkans</a:t>
            </a:r>
          </a:p>
        </p:txBody>
      </p:sp>
      <p:pic>
        <p:nvPicPr>
          <p:cNvPr id="1028" name="Picture 4" descr="http://history-wiki.wikispaces.com/file/view/map.png/95700984/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2291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Stencil" panose="040409050D0802020404" pitchFamily="82" charset="0"/>
              </a:rPr>
              <a:t>WWI recruitment posters</a:t>
            </a:r>
          </a:p>
        </p:txBody>
      </p:sp>
      <p:pic>
        <p:nvPicPr>
          <p:cNvPr id="5" name="Picture 4" descr="http://www.mentalfloss.com/blogs/wp-content/uploads/2012/08/3g12172v-565x35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029200" cy="3505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4" name="Picture 2" descr="http://data2.archives.ca/ap/c/c029568k-v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88" y="1143000"/>
            <a:ext cx="356680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Stencil" panose="040409050D0802020404" pitchFamily="82" charset="0"/>
              </a:rPr>
              <a:t>WWI recruitment posters</a:t>
            </a:r>
          </a:p>
        </p:txBody>
      </p:sp>
      <p:pic>
        <p:nvPicPr>
          <p:cNvPr id="5122" name="Picture 2" descr="http://www.vintagepostersnyc.com/cgi-local/db_images/posters/uploads/5101-image.jpg?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81375" cy="52387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.chron.com/txpotomac/files/legacy/wwi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581400" cy="53403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Stencil" panose="040409050D0802020404" pitchFamily="82" charset="0"/>
              </a:rPr>
              <a:t>WWI recruitment posters</a:t>
            </a:r>
          </a:p>
        </p:txBody>
      </p:sp>
      <p:pic>
        <p:nvPicPr>
          <p:cNvPr id="4098" name="Picture 2" descr="http://www.google.com/url?sa=i&amp;source=images&amp;cd=&amp;docid=xpLuRziV8WbgJM&amp;tbnid=uzNpgtvuEFEYDM&amp;ved=0CAUQjBw&amp;url=http%3A%2F%2Fwww.mentalfloss.com%2Fblogs%2Fwp-content%2Fuploads%2F2012%2F08%2F3g11546v-565x721.jpg&amp;ei=unQwU76mMZG2kAeu14DoBA&amp;psig=AFQjCNHURfdTVg5GG_Vh2gXqLzbD7gwX5A&amp;ust=13957709389224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1545"/>
            <a:ext cx="44005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mentalfloss.com/blogs/wp-content/uploads/2012/08/3g13223v-527x80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95704"/>
            <a:ext cx="3657600" cy="5597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7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4108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Serbia is </a:t>
            </a:r>
            <a:r>
              <a:rPr lang="en-US" sz="4000" b="1" dirty="0" smtClean="0">
                <a:solidFill>
                  <a:srgbClr val="92D050"/>
                </a:solidFill>
              </a:rPr>
              <a:t>outraged</a:t>
            </a:r>
            <a:r>
              <a:rPr lang="en-US" sz="4000" b="1" dirty="0" smtClean="0"/>
              <a:t>!; sees itself as the rightful ruler of these Slavic lands</a:t>
            </a:r>
          </a:p>
          <a:p>
            <a:pPr eaLnBrk="1" hangingPunct="1">
              <a:defRPr/>
            </a:pPr>
            <a:r>
              <a:rPr lang="en-US" sz="4000" b="1" dirty="0" smtClean="0"/>
              <a:t>Serbia vowed to take B-H away from Austria; Austria-Hungary vowed to </a:t>
            </a:r>
            <a:r>
              <a:rPr lang="en-US" sz="4000" b="1" dirty="0" smtClean="0">
                <a:solidFill>
                  <a:srgbClr val="92D050"/>
                </a:solidFill>
              </a:rPr>
              <a:t>crush them </a:t>
            </a:r>
            <a:r>
              <a:rPr lang="en-US" sz="4000" b="1" dirty="0" smtClean="0"/>
              <a:t>if they did…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Stencil" panose="040409050D0802020404" pitchFamily="82" charset="0"/>
              </a:rPr>
              <a:t>Trouble in the Balkans</a:t>
            </a:r>
          </a:p>
        </p:txBody>
      </p:sp>
    </p:spTree>
    <p:extLst>
      <p:ext uri="{BB962C8B-B14F-4D97-AF65-F5344CB8AC3E}">
        <p14:creationId xmlns:p14="http://schemas.microsoft.com/office/powerpoint/2010/main" val="255171942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500" y="304801"/>
            <a:ext cx="88392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8000" dirty="0" smtClean="0">
                <a:latin typeface="Stencil" panose="040409050D0802020404" pitchFamily="82" charset="0"/>
              </a:rPr>
              <a:t>The Spark!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40261" y="3019176"/>
            <a:ext cx="2544181" cy="3322618"/>
            <a:chOff x="6629401" y="4114800"/>
            <a:chExt cx="1008068" cy="1572168"/>
          </a:xfrm>
        </p:grpSpPr>
        <p:pic>
          <p:nvPicPr>
            <p:cNvPr id="7" name="Picture 4" descr="http://2.bp.blogspot.com/-sFfhRRieG9I/TWBCAFa31KI/AAAAAAAAEFw/lisD66QP_jE/s1600/powder%2Bke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4352" l="0" r="968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1" y="4114800"/>
              <a:ext cx="1008068" cy="157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64547" y="4343400"/>
              <a:ext cx="762000" cy="74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Tw Cen MT Condensed Extra Bold" panose="020B0803020202020204" pitchFamily="34" charset="0"/>
                </a:rPr>
                <a:t>The Balkan Powder Keg</a:t>
              </a:r>
              <a:endParaRPr lang="en-US" sz="3200" dirty="0">
                <a:solidFill>
                  <a:srgbClr val="00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Tw Cen MT Condensed Extra Bold" panose="020B0803020202020204" pitchFamily="34" charset="0"/>
              </a:endParaRPr>
            </a:p>
          </p:txBody>
        </p:sp>
      </p:grpSp>
      <p:sp>
        <p:nvSpPr>
          <p:cNvPr id="2" name="Explosion 1 1"/>
          <p:cNvSpPr/>
          <p:nvPr/>
        </p:nvSpPr>
        <p:spPr bwMode="auto">
          <a:xfrm rot="20106284">
            <a:off x="7169154" y="5776912"/>
            <a:ext cx="743112" cy="533400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98929"/>
            <a:ext cx="51642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50800" dir="2700000" algn="ctr" rotWithShape="0">
                    <a:schemeClr val="accent4">
                      <a:lumMod val="10000"/>
                    </a:schemeClr>
                  </a:outerShdw>
                </a:effectLst>
                <a:latin typeface="Tw Cen MT Condensed Extra Bold" panose="020B0803020202020204" pitchFamily="34" charset="0"/>
              </a:rPr>
              <a:t>“If there is ever another war in Europe, it will come out of some silly thing in the Balkans”                        </a:t>
            </a:r>
            <a:r>
              <a:rPr lang="en-US" sz="2800" dirty="0" smtClean="0">
                <a:effectLst>
                  <a:outerShdw blurRad="50800" dist="50800" dir="2700000" algn="ctr" rotWithShape="0">
                    <a:srgbClr val="000000"/>
                  </a:outerShdw>
                </a:effectLst>
                <a:latin typeface="Forte" panose="03060902040502070203" pitchFamily="66" charset="0"/>
              </a:rPr>
              <a:t>--Otto Von Bismarck (1898)</a:t>
            </a:r>
            <a:endParaRPr lang="en-US" sz="2800" dirty="0">
              <a:effectLst>
                <a:outerShdw blurRad="50800" dist="50800" dir="2700000" algn="ctr" rotWithShape="0">
                  <a:srgbClr val="000000"/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rarenewspapers.com/ebayimgs/1.65.2012/image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t="7485" r="12873" b="11754"/>
          <a:stretch/>
        </p:blipFill>
        <p:spPr bwMode="auto">
          <a:xfrm>
            <a:off x="5028904" y="164910"/>
            <a:ext cx="3823944" cy="341649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9" y="2057400"/>
            <a:ext cx="89154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Archduke </a:t>
            </a:r>
            <a:r>
              <a:rPr lang="en-US" sz="4000" b="1" dirty="0" smtClean="0">
                <a:solidFill>
                  <a:srgbClr val="92D050"/>
                </a:solidFill>
              </a:rPr>
              <a:t>Franz                             Ferdinand </a:t>
            </a:r>
            <a:r>
              <a:rPr lang="en-US" sz="4000" b="1" dirty="0" smtClean="0"/>
              <a:t>of                                    Austria-Hungary                                      was </a:t>
            </a:r>
            <a:r>
              <a:rPr lang="en-US" sz="4000" b="1" dirty="0" smtClean="0">
                <a:solidFill>
                  <a:srgbClr val="92D050"/>
                </a:solidFill>
              </a:rPr>
              <a:t>assassinated</a:t>
            </a:r>
            <a:r>
              <a:rPr lang="en-US" sz="4000" b="1" dirty="0" smtClean="0"/>
              <a:t> by Gavrilo </a:t>
            </a:r>
            <a:r>
              <a:rPr lang="en-US" sz="4000" b="1" dirty="0" err="1" smtClean="0"/>
              <a:t>Princip</a:t>
            </a:r>
            <a:endParaRPr lang="en-US" sz="4000" b="1" dirty="0" smtClean="0"/>
          </a:p>
          <a:p>
            <a:pPr eaLnBrk="1" hangingPunct="1">
              <a:defRPr/>
            </a:pPr>
            <a:r>
              <a:rPr lang="en-US" sz="4000" b="1" dirty="0" err="1" smtClean="0"/>
              <a:t>Princip</a:t>
            </a:r>
            <a:r>
              <a:rPr lang="en-US" sz="4000" b="1" dirty="0" smtClean="0"/>
              <a:t> was a member of the </a:t>
            </a:r>
            <a:r>
              <a:rPr lang="en-US" sz="4000" b="1" dirty="0" smtClean="0">
                <a:solidFill>
                  <a:srgbClr val="92D050"/>
                </a:solidFill>
              </a:rPr>
              <a:t>Serbian</a:t>
            </a:r>
            <a:r>
              <a:rPr lang="en-US" sz="4000" b="1" dirty="0" smtClean="0"/>
              <a:t> nationalist group </a:t>
            </a:r>
            <a:r>
              <a:rPr lang="en-US" sz="4000" b="1" i="1" dirty="0" smtClean="0">
                <a:solidFill>
                  <a:srgbClr val="92D050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</a:rPr>
              <a:t>Black Hand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49" y="457200"/>
            <a:ext cx="54102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The Spark!</a:t>
            </a:r>
          </a:p>
        </p:txBody>
      </p:sp>
      <p:pic>
        <p:nvPicPr>
          <p:cNvPr id="7174" name="Picture 6" descr="http://ww1institute.org/images/NewspaperAssassin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b="54700"/>
          <a:stretch/>
        </p:blipFill>
        <p:spPr bwMode="auto">
          <a:xfrm rot="712734">
            <a:off x="4608845" y="1542217"/>
            <a:ext cx="2617720" cy="2111059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2553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f/f0/The_Austro_Hungarian_Empire_Before_the_First_World_War_Q81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52400"/>
            <a:ext cx="3000375" cy="4363543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533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dirty="0" smtClean="0">
                <a:latin typeface="Stencil" panose="040409050D0802020404" pitchFamily="82" charset="0"/>
              </a:rPr>
              <a:t>The Spark!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382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Ferdinand planned                                          to give the Slavs of                                        Bosnia-Herzegovina                                             an </a:t>
            </a:r>
            <a:r>
              <a:rPr lang="en-US" sz="4000" b="1" dirty="0" smtClean="0">
                <a:solidFill>
                  <a:srgbClr val="92D050"/>
                </a:solidFill>
              </a:rPr>
              <a:t>equal voice </a:t>
            </a:r>
            <a:r>
              <a:rPr lang="en-US" sz="4000" b="1" dirty="0" smtClean="0"/>
              <a:t>in                                                 the Austro-Hungarian government </a:t>
            </a:r>
          </a:p>
          <a:p>
            <a:pPr eaLnBrk="1" hangingPunct="1">
              <a:defRPr/>
            </a:pPr>
            <a:r>
              <a:rPr lang="en-US" sz="4000" b="1" dirty="0" smtClean="0"/>
              <a:t>This threatened the </a:t>
            </a:r>
            <a:r>
              <a:rPr lang="en-US" sz="4000" b="1" dirty="0" smtClean="0">
                <a:solidFill>
                  <a:srgbClr val="92D050"/>
                </a:solidFill>
              </a:rPr>
              <a:t>movement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for a separate </a:t>
            </a:r>
            <a:r>
              <a:rPr lang="en-US" sz="4000" b="1" dirty="0" smtClean="0">
                <a:solidFill>
                  <a:srgbClr val="92D050"/>
                </a:solidFill>
              </a:rPr>
              <a:t>Slavic</a:t>
            </a:r>
            <a:r>
              <a:rPr lang="en-US" sz="4000" b="1" dirty="0" smtClean="0"/>
              <a:t> state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thetimes.co.uk/tto/multimedia/archive/00424/130742621_Franz_424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459104" cy="3636468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graphy.com/imported/images/Biography/Images/Galleries/Assassins/assassins-princip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82" y="3124200"/>
            <a:ext cx="5301018" cy="3597119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253279" y="4571289"/>
            <a:ext cx="7002358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dirty="0" smtClean="0">
                <a:latin typeface="Stencil" panose="040409050D0802020404" pitchFamily="82" charset="0"/>
              </a:rPr>
              <a:t>The </a:t>
            </a:r>
            <a:br>
              <a:rPr lang="en-US" sz="4400" dirty="0" smtClean="0">
                <a:latin typeface="Stencil" panose="040409050D0802020404" pitchFamily="82" charset="0"/>
              </a:rPr>
            </a:br>
            <a:r>
              <a:rPr lang="en-US" sz="4400" dirty="0" smtClean="0">
                <a:latin typeface="Stencil" panose="040409050D0802020404" pitchFamily="82" charset="0"/>
              </a:rPr>
              <a:t>assassination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27" y="5412679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accent4">
                      <a:lumMod val="10000"/>
                    </a:schemeClr>
                  </a:outerShdw>
                </a:effectLst>
                <a:latin typeface="Tw Cen MT Condensed Extra Bold" panose="020B0803020202020204" pitchFamily="34" charset="0"/>
              </a:rPr>
              <a:t>Sarajevo, 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accent4">
                      <a:lumMod val="10000"/>
                    </a:schemeClr>
                  </a:outerShdw>
                </a:effectLst>
                <a:latin typeface="Tw Cen MT Condensed Extra Bold" panose="020B0803020202020204" pitchFamily="34" charset="0"/>
              </a:rPr>
              <a:t>J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rgbClr val="000000"/>
                  </a:outerShdw>
                </a:effectLst>
                <a:latin typeface="Tw Cen MT Condensed Extra Bold" panose="020B0803020202020204" pitchFamily="34" charset="0"/>
              </a:rPr>
              <a:t>une 28, 1914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ctr" rotWithShape="0">
                  <a:srgbClr val="000000"/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867399" y="762000"/>
            <a:ext cx="33214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4400" kern="0" dirty="0" smtClean="0">
                <a:latin typeface="Stencil" panose="040409050D0802020404" pitchFamily="82" charset="0"/>
              </a:rPr>
              <a:t>The </a:t>
            </a:r>
            <a:br>
              <a:rPr lang="en-US" sz="4400" kern="0" dirty="0" smtClean="0">
                <a:latin typeface="Stencil" panose="040409050D0802020404" pitchFamily="82" charset="0"/>
              </a:rPr>
            </a:br>
            <a:r>
              <a:rPr lang="en-US" sz="4400" kern="0" dirty="0" smtClean="0">
                <a:latin typeface="Stencil" panose="040409050D0802020404" pitchFamily="82" charset="0"/>
              </a:rPr>
              <a:t>assassin: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7220" y="1554540"/>
            <a:ext cx="284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accent4">
                      <a:lumMod val="10000"/>
                    </a:schemeClr>
                  </a:outerShdw>
                </a:effectLst>
                <a:latin typeface="Tw Cen MT Condensed Extra Bold" panose="020B0803020202020204" pitchFamily="34" charset="0"/>
              </a:rPr>
              <a:t>Gavrilo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accent4">
                      <a:lumMod val="10000"/>
                    </a:schemeClr>
                  </a:outerShdw>
                </a:effectLst>
                <a:latin typeface="Tw Cen MT Condensed Extra Bold" panose="020B0803020202020204" pitchFamily="34" charset="0"/>
              </a:rPr>
              <a:t>Princip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accent4">
                      <a:lumMod val="10000"/>
                    </a:schemeClr>
                  </a:outerShdw>
                </a:effectLst>
                <a:latin typeface="Tw Cen MT Condensed Extra Bold" panose="020B0803020202020204" pitchFamily="34" charset="0"/>
              </a:rPr>
              <a:t>, Serbian Nationalist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ctr" rotWithShape="0">
                  <a:srgbClr val="000000"/>
                </a:outerShdw>
              </a:effectLst>
              <a:latin typeface="Tw Cen MT Condensed Extra Bold" panose="020B0803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315200" y="4267200"/>
            <a:ext cx="533400" cy="11454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95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8915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latin typeface="Stencil" panose="040409050D0802020404" pitchFamily="82" charset="0"/>
              </a:rPr>
              <a:t>Tensions build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915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Austria-Hungary held the </a:t>
            </a:r>
            <a:r>
              <a:rPr lang="en-US" sz="4000" b="1" dirty="0" smtClean="0">
                <a:solidFill>
                  <a:srgbClr val="92D050"/>
                </a:solidFill>
              </a:rPr>
              <a:t>Serbian government </a:t>
            </a:r>
            <a:r>
              <a:rPr lang="en-US" sz="4000" b="1" dirty="0" smtClean="0"/>
              <a:t>responsible for the assassination of Ferdinand</a:t>
            </a:r>
          </a:p>
          <a:p>
            <a:pPr eaLnBrk="1" hangingPunct="1">
              <a:defRPr/>
            </a:pPr>
            <a:r>
              <a:rPr lang="en-US" sz="4000" b="1" dirty="0" smtClean="0"/>
              <a:t>Austria-Hungary sought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92D050"/>
                </a:solidFill>
              </a:rPr>
              <a:t>backup </a:t>
            </a:r>
            <a:r>
              <a:rPr lang="en-US" sz="4000" b="1" dirty="0" smtClean="0"/>
              <a:t>from Germany in the event of war</a:t>
            </a:r>
          </a:p>
          <a:p>
            <a:pPr eaLnBrk="1" hangingPunct="1">
              <a:defRPr/>
            </a:pPr>
            <a:endParaRPr lang="en-US" sz="4000" b="1" dirty="0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4368</TotalTime>
  <Words>830</Words>
  <Application>Microsoft Office PowerPoint</Application>
  <PresentationFormat>On-screen Show (4:3)</PresentationFormat>
  <Paragraphs>112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Globe</vt:lpstr>
      <vt:lpstr>World war i: The Beginnings</vt:lpstr>
      <vt:lpstr>Trouble in the Balkans</vt:lpstr>
      <vt:lpstr>Trouble in the Balkans</vt:lpstr>
      <vt:lpstr>Trouble in the Balkans</vt:lpstr>
      <vt:lpstr>The Spark!</vt:lpstr>
      <vt:lpstr>The Spark!</vt:lpstr>
      <vt:lpstr>The Spark!</vt:lpstr>
      <vt:lpstr>The  assassination</vt:lpstr>
      <vt:lpstr>Tensions build</vt:lpstr>
      <vt:lpstr>Tensions build</vt:lpstr>
      <vt:lpstr>PowerPoint Presentation</vt:lpstr>
      <vt:lpstr>Declarations of war</vt:lpstr>
      <vt:lpstr>Declarations of war</vt:lpstr>
      <vt:lpstr>Declarations of War</vt:lpstr>
      <vt:lpstr>Declarations of War</vt:lpstr>
      <vt:lpstr>Declarations of War</vt:lpstr>
      <vt:lpstr>PowerPoint Presentation</vt:lpstr>
      <vt:lpstr>The Belgium Issue</vt:lpstr>
      <vt:lpstr>The Belgium Issue</vt:lpstr>
      <vt:lpstr>The Belgium Issue</vt:lpstr>
      <vt:lpstr>The Schlieffen Plan</vt:lpstr>
      <vt:lpstr>The Schlieffen Plan</vt:lpstr>
      <vt:lpstr>The Schlieffen Plan</vt:lpstr>
      <vt:lpstr>EXPECTATIONS</vt:lpstr>
      <vt:lpstr>EXPECTATIONS</vt:lpstr>
      <vt:lpstr>EXPECTATIONS</vt:lpstr>
      <vt:lpstr>EXPECTATIONS</vt:lpstr>
      <vt:lpstr>WWI recruitment posters</vt:lpstr>
      <vt:lpstr>WWI recruitment posters</vt:lpstr>
      <vt:lpstr>WWI recruitment posters</vt:lpstr>
      <vt:lpstr>WWI recruitment posters</vt:lpstr>
      <vt:lpstr>WWI recruitment posters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</dc:title>
  <dc:creator>Preferred Customer</dc:creator>
  <cp:lastModifiedBy>Windows User</cp:lastModifiedBy>
  <cp:revision>191</cp:revision>
  <cp:lastPrinted>2014-03-27T12:12:25Z</cp:lastPrinted>
  <dcterms:created xsi:type="dcterms:W3CDTF">2001-05-02T16:07:34Z</dcterms:created>
  <dcterms:modified xsi:type="dcterms:W3CDTF">2014-03-27T13:55:54Z</dcterms:modified>
</cp:coreProperties>
</file>