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8" r:id="rId3"/>
    <p:sldId id="257" r:id="rId4"/>
    <p:sldId id="309" r:id="rId5"/>
    <p:sldId id="258" r:id="rId6"/>
    <p:sldId id="316" r:id="rId7"/>
    <p:sldId id="314" r:id="rId8"/>
    <p:sldId id="279" r:id="rId9"/>
    <p:sldId id="315" r:id="rId10"/>
    <p:sldId id="310" r:id="rId11"/>
    <p:sldId id="259" r:id="rId12"/>
    <p:sldId id="280" r:id="rId13"/>
    <p:sldId id="268" r:id="rId14"/>
    <p:sldId id="311" r:id="rId15"/>
    <p:sldId id="281" r:id="rId16"/>
    <p:sldId id="282" r:id="rId17"/>
    <p:sldId id="295" r:id="rId18"/>
    <p:sldId id="312" r:id="rId19"/>
    <p:sldId id="283" r:id="rId20"/>
    <p:sldId id="284" r:id="rId21"/>
    <p:sldId id="313" r:id="rId22"/>
    <p:sldId id="262" r:id="rId2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FF"/>
    <a:srgbClr val="FFFF00"/>
    <a:srgbClr val="0033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38" autoAdjust="0"/>
  </p:normalViewPr>
  <p:slideViewPr>
    <p:cSldViewPr>
      <p:cViewPr>
        <p:scale>
          <a:sx n="73" d="100"/>
          <a:sy n="73" d="100"/>
        </p:scale>
        <p:origin x="-4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54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9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96338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96338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3752FAC-48DF-44C8-BE6F-F989ED852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76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693738"/>
            <a:ext cx="4629150" cy="347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98963"/>
            <a:ext cx="50292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6338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96338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10EE2A6-7EB8-47CD-8088-391A04BFA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8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fld id="{4AA7DB26-35DD-405D-A9D9-448F393EDFBB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Alsace-Lorraine – French territory lost after the Franco-Prussian  War of 1870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fld id="{DF9681E5-6199-4D39-9A05-35ACC3990131}" type="slidenum">
              <a:rPr lang="en-US" smtClean="0">
                <a:latin typeface="Times New Roman" pitchFamily="18" charset="0"/>
              </a:rPr>
              <a:pPr/>
              <a:t>22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9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AA200-015C-479A-B459-36AD93001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4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B7275-F546-4326-83B9-8AAB5A511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D3E7A-4C81-4724-A37E-5C8AB1EB8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8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A91F9-E6C4-4182-9510-7312FD3F2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090C7-AABB-4DF2-9E79-39E59BF20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6F42-5932-41F6-BD04-85CB78341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A6BA4-E061-42C6-BE83-11CE4C946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1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2BD11-C9A9-46D4-8B18-BA9DEB6FA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0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FAA81-C508-4EC9-AB1A-079E9D26E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3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A8264-BF18-4566-9D20-48FB91D9A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FB95F-5C7C-4DE2-8C93-6ACBD40AD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5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4E2BA-811E-47FD-8779-153233B54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3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3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813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3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3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3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3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4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4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4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4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4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4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4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14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814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4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5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6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6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6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7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3EB0CF9-7629-4B88-ADDB-D03B86031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81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reichert.bgsu.wikispaces.net/file/view/WWI.jpg/108471311/552x396/W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55263"/>
            <a:ext cx="4567381" cy="32766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upload.wikimedia.org/wikipedia/commons/9/98/WWI-Caus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9" y="2224783"/>
            <a:ext cx="3313611" cy="427807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96240"/>
            <a:ext cx="9144000" cy="1828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7500" dirty="0" smtClean="0">
                <a:latin typeface="Stencil" panose="040409050D0802020404" pitchFamily="82" charset="0"/>
              </a:rPr>
              <a:t>World War I:           </a:t>
            </a:r>
            <a:r>
              <a:rPr lang="en-US" sz="6600" dirty="0" smtClean="0">
                <a:latin typeface="Stencil" panose="040409050D0802020404" pitchFamily="82" charset="0"/>
              </a:rPr>
              <a:t>Underlying causes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5562600"/>
            <a:ext cx="7391400" cy="609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600" dirty="0" smtClean="0">
                <a:solidFill>
                  <a:srgbClr val="FF0000"/>
                </a:solidFill>
                <a:latin typeface="Gill Sans Ultra Bold Condensed" pitchFamily="34" charset="0"/>
              </a:rPr>
              <a:t>A Local Conflict Goes Global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6553200" cy="1355725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 smtClean="0">
                <a:latin typeface="Stencil" panose="040409050D0802020404" pitchFamily="82" charset="0"/>
              </a:rPr>
              <a:t>Alliances</a:t>
            </a:r>
          </a:p>
        </p:txBody>
      </p:sp>
      <p:pic>
        <p:nvPicPr>
          <p:cNvPr id="11267" name="Picture 7" descr="alliance_ent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5943600" cy="4205288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8382000" cy="3810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>
                <a:latin typeface="Stencil" panose="040409050D0802020404" pitchFamily="82" charset="0"/>
              </a:rPr>
              <a:t>Alliances</a:t>
            </a:r>
            <a:r>
              <a:rPr lang="en-US" sz="6600" dirty="0" smtClean="0">
                <a:latin typeface="Showcard Gothic" pitchFamily="82" charset="0"/>
              </a:rPr>
              <a:t/>
            </a:r>
            <a:br>
              <a:rPr lang="en-US" sz="6600" dirty="0" smtClean="0">
                <a:latin typeface="Showcard Gothic" pitchFamily="82" charset="0"/>
              </a:rPr>
            </a:br>
            <a:r>
              <a:rPr lang="en-US" dirty="0" smtClean="0">
                <a:solidFill>
                  <a:srgbClr val="FF0000"/>
                </a:solidFill>
                <a:latin typeface="Gill Sans Ultra Bold Condensed" pitchFamily="34" charset="0"/>
              </a:rPr>
              <a:t>Defense Agreement </a:t>
            </a:r>
            <a:r>
              <a:rPr lang="en-US" dirty="0" smtClean="0">
                <a:solidFill>
                  <a:schemeClr val="tx1"/>
                </a:solidFill>
                <a:latin typeface="Gill Sans Ultra Bold Condensed" pitchFamily="34" charset="0"/>
              </a:rPr>
              <a:t>Among Nations</a:t>
            </a:r>
            <a:r>
              <a:rPr lang="en-US" sz="4000" dirty="0" smtClean="0">
                <a:solidFill>
                  <a:schemeClr val="tx1"/>
                </a:solidFill>
                <a:latin typeface="Gill Sans Ultra Bold Condensed" pitchFamily="34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Gill Sans Ultra Bold Condensed" pitchFamily="34" charset="0"/>
              </a:rPr>
            </a:br>
            <a:endParaRPr lang="en-US" sz="4000" dirty="0" smtClean="0">
              <a:solidFill>
                <a:schemeClr val="tx1"/>
              </a:solidFill>
              <a:latin typeface="Gill Sans Ultra Bold Condensed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54"/>
            <a:ext cx="51054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600" dirty="0" smtClean="0">
                <a:latin typeface="Stencil" panose="040409050D0802020404" pitchFamily="82" charset="0"/>
              </a:rPr>
              <a:t>Alliances</a:t>
            </a:r>
            <a:endParaRPr lang="en-US" sz="6600" dirty="0" smtClean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46482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 smtClean="0">
                <a:solidFill>
                  <a:srgbClr val="FFFFFF"/>
                </a:solidFill>
              </a:rPr>
              <a:t>Triple Alliance (1882)</a:t>
            </a:r>
            <a:r>
              <a:rPr lang="en-US" sz="3600" b="1" dirty="0" smtClean="0">
                <a:solidFill>
                  <a:srgbClr val="FFFFFF"/>
                </a:solidFill>
              </a:rPr>
              <a:t>: 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Germany, Austria-Hungary, Italy* </a:t>
            </a:r>
            <a:r>
              <a:rPr lang="en-US" sz="3600" b="1" dirty="0" smtClean="0"/>
              <a:t>(Central Powers)</a:t>
            </a:r>
          </a:p>
          <a:p>
            <a:pPr eaLnBrk="1" hangingPunct="1">
              <a:defRPr/>
            </a:pPr>
            <a:r>
              <a:rPr lang="en-US" sz="3600" b="1" dirty="0" smtClean="0"/>
              <a:t>Allied in an attempt to isolate </a:t>
            </a:r>
            <a:r>
              <a:rPr lang="en-US" sz="3600" b="1" dirty="0" smtClean="0">
                <a:solidFill>
                  <a:srgbClr val="FF0000"/>
                </a:solidFill>
              </a:rPr>
              <a:t>France</a:t>
            </a:r>
          </a:p>
          <a:p>
            <a:pPr lvl="1" eaLnBrk="1" hangingPunct="1">
              <a:buFontTx/>
              <a:buNone/>
              <a:defRPr/>
            </a:pPr>
            <a:endParaRPr 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48200" y="1066800"/>
            <a:ext cx="464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3600" b="1" u="sng" kern="0" dirty="0" smtClean="0">
                <a:solidFill>
                  <a:srgbClr val="FFFFFF"/>
                </a:solidFill>
              </a:rPr>
              <a:t>Triple Entente (1907)</a:t>
            </a:r>
            <a:endParaRPr lang="en-US" sz="3600" b="1" kern="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z="3600" b="1" kern="0" dirty="0" smtClean="0">
                <a:solidFill>
                  <a:srgbClr val="FF0000"/>
                </a:solidFill>
              </a:rPr>
              <a:t>France, Great Britain, Russia </a:t>
            </a:r>
            <a:r>
              <a:rPr lang="en-US" sz="3600" b="1" kern="0" dirty="0" smtClean="0"/>
              <a:t>(Allied Powers)</a:t>
            </a:r>
          </a:p>
          <a:p>
            <a:pPr eaLnBrk="1" hangingPunct="1">
              <a:defRPr/>
            </a:pPr>
            <a:r>
              <a:rPr lang="en-US" b="1" kern="0" dirty="0" smtClean="0"/>
              <a:t>*after the war starts, </a:t>
            </a:r>
            <a:r>
              <a:rPr lang="en-US" b="1" kern="0" dirty="0" smtClean="0">
                <a:solidFill>
                  <a:srgbClr val="FF0000"/>
                </a:solidFill>
              </a:rPr>
              <a:t>Italy </a:t>
            </a:r>
            <a:r>
              <a:rPr lang="en-US" b="1" kern="0" dirty="0" smtClean="0"/>
              <a:t>switches sides &amp; joins the Allied Powers</a:t>
            </a:r>
          </a:p>
          <a:p>
            <a:pPr lvl="1" eaLnBrk="1" hangingPunct="1">
              <a:buFontTx/>
              <a:buNone/>
              <a:defRPr/>
            </a:pPr>
            <a:endParaRPr lang="en-US" sz="3600" b="1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alliance_ent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58200" cy="60960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n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304800"/>
            <a:ext cx="6234113" cy="625792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692275"/>
            <a:ext cx="76200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 smtClean="0">
                <a:latin typeface="Stencil" panose="040409050D0802020404" pitchFamily="82" charset="0"/>
              </a:rPr>
              <a:t>Nationalism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915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rgbClr val="FFFFFF"/>
                </a:solidFill>
              </a:rPr>
              <a:t>French                                   Nationalism</a:t>
            </a:r>
            <a:r>
              <a:rPr lang="en-US" sz="4000" b="1" dirty="0" smtClean="0">
                <a:solidFill>
                  <a:srgbClr val="FFFFFF"/>
                </a:solidFill>
              </a:rPr>
              <a:t>: </a:t>
            </a:r>
          </a:p>
          <a:p>
            <a:pPr eaLnBrk="1" hangingPunct="1">
              <a:defRPr/>
            </a:pPr>
            <a:r>
              <a:rPr lang="en-US" sz="4000" b="1" dirty="0" smtClean="0"/>
              <a:t>French                                       nationalists sought                         revenge against </a:t>
            </a:r>
            <a:r>
              <a:rPr lang="en-US" sz="4000" b="1" dirty="0" smtClean="0">
                <a:solidFill>
                  <a:srgbClr val="FF0000"/>
                </a:solidFill>
              </a:rPr>
              <a:t>Germany </a:t>
            </a:r>
            <a:r>
              <a:rPr lang="en-US" sz="4000" b="1" dirty="0" smtClean="0"/>
              <a:t>after their loss of </a:t>
            </a:r>
            <a:r>
              <a:rPr lang="en-US" sz="4000" b="1" i="1" dirty="0" smtClean="0">
                <a:solidFill>
                  <a:srgbClr val="FF0000"/>
                </a:solidFill>
              </a:rPr>
              <a:t>Alsace-Lorraine</a:t>
            </a:r>
            <a:r>
              <a:rPr lang="en-US" sz="4000" b="1" dirty="0" smtClean="0"/>
              <a:t> in the Franco-Prussian War (1870)</a:t>
            </a:r>
          </a:p>
          <a:p>
            <a:pPr eaLnBrk="1" hangingPunct="1">
              <a:defRPr/>
            </a:pPr>
            <a:endParaRPr lang="en-US" sz="4000" b="1" dirty="0" smtClean="0"/>
          </a:p>
        </p:txBody>
      </p:sp>
      <p:pic>
        <p:nvPicPr>
          <p:cNvPr id="16387" name="Picture 5" descr="france-directions-alsacelorra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219450" cy="360045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6172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>
                <a:latin typeface="Stencil" panose="040409050D0802020404" pitchFamily="82" charset="0"/>
              </a:rPr>
              <a:t>Nationalism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he Balk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"/>
            <a:ext cx="3596114" cy="2915194"/>
          </a:xfrm>
          <a:prstGeom prst="rect">
            <a:avLst/>
          </a:prstGeo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285206"/>
            <a:ext cx="6400801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>
                <a:latin typeface="Stencil" panose="040409050D0802020404" pitchFamily="82" charset="0"/>
              </a:rPr>
              <a:t>Nationalism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7" y="2590800"/>
            <a:ext cx="89154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rgbClr val="FFFFFF"/>
                </a:solidFill>
              </a:rPr>
              <a:t>Slavic Nationalism</a:t>
            </a:r>
            <a:r>
              <a:rPr lang="en-US" sz="4000" b="1" dirty="0" smtClean="0">
                <a:solidFill>
                  <a:srgbClr val="FFFFFF"/>
                </a:solidFill>
              </a:rPr>
              <a:t>: </a:t>
            </a:r>
          </a:p>
          <a:p>
            <a:pPr eaLnBrk="1" hangingPunct="1">
              <a:defRPr/>
            </a:pPr>
            <a:r>
              <a:rPr lang="en-US" sz="4000" b="1" dirty="0" smtClean="0"/>
              <a:t>A large-scale movement to</a:t>
            </a:r>
            <a:r>
              <a:rPr lang="en-US" sz="4000" b="1" dirty="0" smtClean="0">
                <a:solidFill>
                  <a:srgbClr val="FF0000"/>
                </a:solidFill>
              </a:rPr>
              <a:t> unify </a:t>
            </a:r>
            <a:r>
              <a:rPr lang="en-US" sz="4000" b="1" dirty="0" smtClean="0"/>
              <a:t>all Slavic people under </a:t>
            </a:r>
            <a:r>
              <a:rPr lang="en-US" sz="4000" b="1" dirty="0" smtClean="0">
                <a:solidFill>
                  <a:srgbClr val="FF0000"/>
                </a:solidFill>
              </a:rPr>
              <a:t>one empire</a:t>
            </a:r>
          </a:p>
          <a:p>
            <a:pPr eaLnBrk="1" hangingPunct="1">
              <a:defRPr/>
            </a:pPr>
            <a:r>
              <a:rPr lang="en-US" sz="4000" b="1" dirty="0" smtClean="0"/>
              <a:t>The </a:t>
            </a:r>
            <a:r>
              <a:rPr lang="en-US" sz="4000" b="1" dirty="0" smtClean="0">
                <a:solidFill>
                  <a:srgbClr val="FF0000"/>
                </a:solidFill>
              </a:rPr>
              <a:t>Serbs</a:t>
            </a:r>
            <a:r>
              <a:rPr lang="en-US" sz="4000" b="1" dirty="0" smtClean="0"/>
              <a:t> wanted to lead Slavic unification; supported by </a:t>
            </a:r>
            <a:r>
              <a:rPr lang="en-US" sz="4000" b="1" dirty="0" smtClean="0">
                <a:solidFill>
                  <a:srgbClr val="FF0000"/>
                </a:solidFill>
              </a:rPr>
              <a:t>Russia</a:t>
            </a:r>
          </a:p>
          <a:p>
            <a:pPr eaLnBrk="1" hangingPunct="1">
              <a:defRPr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http://www.nzhistory.net.nz/files/images/german-empire-map-1914-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3262313"/>
            <a:ext cx="4114800" cy="329088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>
                <a:latin typeface="Stencil" panose="040409050D0802020404" pitchFamily="82" charset="0"/>
              </a:rPr>
              <a:t>Nationalism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71" y="1600200"/>
            <a:ext cx="88392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rgbClr val="FFFFFF"/>
                </a:solidFill>
              </a:rPr>
              <a:t>German Nationalism</a:t>
            </a:r>
            <a:r>
              <a:rPr lang="en-US" sz="4000" b="1" dirty="0" smtClean="0">
                <a:solidFill>
                  <a:srgbClr val="FFFFFF"/>
                </a:solidFill>
              </a:rPr>
              <a:t>: </a:t>
            </a:r>
          </a:p>
          <a:p>
            <a:pPr eaLnBrk="1" hangingPunct="1">
              <a:defRPr/>
            </a:pPr>
            <a:r>
              <a:rPr lang="en-US" sz="4000" b="1" dirty="0" smtClean="0"/>
              <a:t>Germany wanted to prove its </a:t>
            </a:r>
            <a:r>
              <a:rPr lang="en-US" sz="4000" b="1" dirty="0" smtClean="0">
                <a:solidFill>
                  <a:srgbClr val="FF0000"/>
                </a:solidFill>
              </a:rPr>
              <a:t>strength</a:t>
            </a:r>
            <a:r>
              <a:rPr lang="en-US" sz="4000" b="1" dirty="0" smtClean="0"/>
              <a:t> in                                 comparison to                                            the other great                                   powers of Europe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imperi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4343400" cy="43434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876800"/>
            <a:ext cx="7391400" cy="1355725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 smtClean="0">
                <a:latin typeface="Stencil" panose="040409050D0802020404" pitchFamily="82" charset="0"/>
              </a:rPr>
              <a:t>Imperialism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As European countries                                continued to compete                                        for </a:t>
            </a:r>
            <a:r>
              <a:rPr lang="en-US" sz="4000" b="1" dirty="0" smtClean="0">
                <a:solidFill>
                  <a:srgbClr val="FF0000"/>
                </a:solidFill>
              </a:rPr>
              <a:t>overseas empires</a:t>
            </a:r>
            <a:r>
              <a:rPr lang="en-US" sz="4000" b="1" dirty="0" smtClean="0"/>
              <a:t>, their sense of rivalry &amp; </a:t>
            </a:r>
            <a:r>
              <a:rPr lang="en-US" sz="4000" b="1" dirty="0" smtClean="0">
                <a:solidFill>
                  <a:srgbClr val="FF0000"/>
                </a:solidFill>
              </a:rPr>
              <a:t>mistrust</a:t>
            </a:r>
            <a:r>
              <a:rPr lang="en-US" sz="4000" b="1" dirty="0" smtClean="0"/>
              <a:t> of one another deepened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4000" b="1" dirty="0" smtClean="0"/>
              <a:t>Germany &amp; </a:t>
            </a:r>
            <a:r>
              <a:rPr lang="en-US" sz="4000" b="1" dirty="0" smtClean="0">
                <a:solidFill>
                  <a:srgbClr val="FF0000"/>
                </a:solidFill>
              </a:rPr>
              <a:t>France</a:t>
            </a:r>
            <a:r>
              <a:rPr lang="en-US" sz="4000" b="1" dirty="0" smtClean="0"/>
              <a:t> came close to fighting a war over the control of Morocco</a:t>
            </a:r>
          </a:p>
        </p:txBody>
      </p:sp>
      <p:pic>
        <p:nvPicPr>
          <p:cNvPr id="20483" name="Picture 5" descr="morocco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674" y="152400"/>
            <a:ext cx="2590800" cy="25908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3949" y="-13063"/>
            <a:ext cx="6096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>
                <a:latin typeface="Stencil" panose="040409050D0802020404" pitchFamily="82" charset="0"/>
              </a:rPr>
              <a:t>Imperialism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>
                <a:latin typeface="Stencil" panose="040409050D0802020404" pitchFamily="82" charset="0"/>
              </a:rPr>
              <a:t>The Cousins War</a:t>
            </a:r>
            <a:r>
              <a:rPr lang="en-US" dirty="0" smtClean="0">
                <a:latin typeface="Stencil" panose="040409050D0802020404" pitchFamily="82" charset="0"/>
              </a:rPr>
              <a:t/>
            </a:r>
            <a:br>
              <a:rPr lang="en-US" dirty="0" smtClean="0">
                <a:latin typeface="Stencil" panose="040409050D0802020404" pitchFamily="82" charset="0"/>
              </a:rPr>
            </a:br>
            <a:r>
              <a:rPr lang="en-US" sz="4600" dirty="0" smtClean="0">
                <a:solidFill>
                  <a:srgbClr val="FF0000"/>
                </a:solidFill>
                <a:latin typeface="Gill Sans Ultra Bold Condensed" pitchFamily="34" charset="0"/>
              </a:rPr>
              <a:t>Wilhelm II   George V    Nicholas II</a:t>
            </a:r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514600"/>
            <a:ext cx="2514600" cy="3505200"/>
          </a:xfr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514600"/>
            <a:ext cx="2667000" cy="3505200"/>
          </a:xfr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514600"/>
            <a:ext cx="2743200" cy="3505200"/>
          </a:xfr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6248400"/>
            <a:ext cx="1483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ill Sans Ultra Bold" panose="020B0A02020104020203" pitchFamily="34" charset="0"/>
              </a:rPr>
              <a:t>Germany</a:t>
            </a:r>
            <a:endParaRPr lang="en-US" dirty="0">
              <a:latin typeface="Gill Sans Ultra Bold" panose="020B0A020201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6226629"/>
            <a:ext cx="2080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ill Sans Ultra Bold" panose="020B0A02020104020203" pitchFamily="34" charset="0"/>
              </a:rPr>
              <a:t>Great Britain</a:t>
            </a:r>
            <a:endParaRPr lang="en-US" dirty="0">
              <a:latin typeface="Gill Sans Ultra Bold" panose="020B0A020201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6226629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ill Sans Ultra Bold" panose="020B0A02020104020203" pitchFamily="34" charset="0"/>
              </a:rPr>
              <a:t>Russia</a:t>
            </a:r>
            <a:endParaRPr lang="en-US" dirty="0">
              <a:latin typeface="Gill Sans Ultra Bold" panose="020B0A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>
                <a:latin typeface="Stencil" panose="040409050D0802020404" pitchFamily="82" charset="0"/>
              </a:rPr>
              <a:t>Imperialism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9154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Germany wanted to create a </a:t>
            </a:r>
            <a:r>
              <a:rPr lang="en-US" sz="4000" b="1" i="1" dirty="0" smtClean="0">
                <a:solidFill>
                  <a:srgbClr val="FF0000"/>
                </a:solidFill>
              </a:rPr>
              <a:t>Berlin to Baghdad </a:t>
            </a:r>
            <a:r>
              <a:rPr lang="en-US" sz="4000" b="1" i="1" dirty="0" smtClean="0"/>
              <a:t>Railway</a:t>
            </a:r>
          </a:p>
          <a:p>
            <a:pPr eaLnBrk="1" hangingPunct="1">
              <a:defRPr/>
            </a:pPr>
            <a:r>
              <a:rPr lang="en-US" sz="4000" b="1" dirty="0" smtClean="0"/>
              <a:t>Caused resentment in </a:t>
            </a:r>
            <a:r>
              <a:rPr lang="en-US" sz="4000" b="1" dirty="0" smtClean="0">
                <a:solidFill>
                  <a:srgbClr val="FF0000"/>
                </a:solidFill>
              </a:rPr>
              <a:t>Britain </a:t>
            </a:r>
          </a:p>
          <a:p>
            <a:pPr eaLnBrk="1" hangingPunct="1">
              <a:defRPr/>
            </a:pPr>
            <a:r>
              <a:rPr lang="en-US" sz="4000" b="1" dirty="0" smtClean="0"/>
              <a:t>Feared interference with </a:t>
            </a:r>
            <a:r>
              <a:rPr lang="en-US" sz="4000" b="1" dirty="0" smtClean="0">
                <a:solidFill>
                  <a:srgbClr val="FF0000"/>
                </a:solidFill>
              </a:rPr>
              <a:t>India</a:t>
            </a:r>
            <a:r>
              <a:rPr lang="en-US" sz="4000" b="1" dirty="0" smtClean="0"/>
              <a:t> &amp; reduced traffic thru the </a:t>
            </a:r>
            <a:r>
              <a:rPr lang="en-US" sz="4000" b="1" i="1" dirty="0" smtClean="0"/>
              <a:t>Suez Canal</a:t>
            </a:r>
          </a:p>
          <a:p>
            <a:pPr eaLnBrk="1" hangingPunct="1">
              <a:defRPr/>
            </a:pPr>
            <a:endParaRPr lang="en-US" sz="4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anarchy-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9750"/>
            <a:ext cx="5972175" cy="59563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228600"/>
            <a:ext cx="53340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 smtClean="0">
                <a:latin typeface="Showcard Gothic" pitchFamily="82" charset="0"/>
              </a:rPr>
              <a:t>Anarchy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5029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smtClean="0">
                <a:latin typeface="Showcard Gothic" pitchFamily="82" charset="0"/>
              </a:rPr>
              <a:t>Anarchy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9154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At this time the nations of Europe began to </a:t>
            </a:r>
            <a:r>
              <a:rPr lang="en-US" sz="4000" b="1" dirty="0" smtClean="0">
                <a:solidFill>
                  <a:srgbClr val="FF0000"/>
                </a:solidFill>
              </a:rPr>
              <a:t>pursue policies </a:t>
            </a:r>
            <a:r>
              <a:rPr lang="en-US" sz="4000" b="1" dirty="0" smtClean="0"/>
              <a:t>without consulting their neighbors</a:t>
            </a:r>
          </a:p>
          <a:p>
            <a:pPr eaLnBrk="1" hangingPunct="1">
              <a:defRPr/>
            </a:pPr>
            <a:r>
              <a:rPr lang="en-US" sz="4000" b="1" u="sng" dirty="0" smtClean="0">
                <a:solidFill>
                  <a:srgbClr val="FFFFFF"/>
                </a:solidFill>
              </a:rPr>
              <a:t>Problem?</a:t>
            </a:r>
            <a:r>
              <a:rPr lang="en-US" sz="4000" b="1" dirty="0" smtClean="0"/>
              <a:t> </a:t>
            </a:r>
          </a:p>
          <a:p>
            <a:pPr eaLnBrk="1" hangingPunct="1">
              <a:defRPr/>
            </a:pPr>
            <a:r>
              <a:rPr lang="en-US" sz="4000" b="1" dirty="0" smtClean="0"/>
              <a:t>If a crisis arose there was no </a:t>
            </a:r>
            <a:r>
              <a:rPr lang="en-US" sz="4000" b="1" dirty="0" smtClean="0">
                <a:solidFill>
                  <a:srgbClr val="FF0000"/>
                </a:solidFill>
              </a:rPr>
              <a:t>international organization </a:t>
            </a:r>
            <a:r>
              <a:rPr lang="en-US" sz="4000" b="1" dirty="0" smtClean="0"/>
              <a:t>to monitor it…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>
                <a:latin typeface="Stencil" panose="040409050D0802020404" pitchFamily="82" charset="0"/>
              </a:rPr>
              <a:t>Underlying Causes</a:t>
            </a:r>
            <a:r>
              <a:rPr lang="en-US" sz="3800" b="1" dirty="0" smtClean="0">
                <a:latin typeface="Stencil" panose="040409050D0802020404" pitchFamily="82" charset="0"/>
              </a:rPr>
              <a:t/>
            </a:r>
            <a:br>
              <a:rPr lang="en-US" sz="3800" b="1" dirty="0" smtClean="0">
                <a:latin typeface="Stencil" panose="040409050D0802020404" pitchFamily="82" charset="0"/>
              </a:rPr>
            </a:br>
            <a:r>
              <a:rPr lang="en-US" sz="62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M.A.N.I.A.</a:t>
            </a:r>
            <a:endParaRPr lang="en-US" sz="6200" dirty="0" smtClean="0">
              <a:latin typeface="Stencil" panose="040409050D0802020404" pitchFamily="82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8331200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u="sng" smtClean="0">
                <a:solidFill>
                  <a:srgbClr val="FF0000"/>
                </a:solidFill>
              </a:rPr>
              <a:t>M</a:t>
            </a:r>
            <a:r>
              <a:rPr lang="en-US" sz="4400" b="1" smtClean="0"/>
              <a:t>ilitarism</a:t>
            </a:r>
          </a:p>
          <a:p>
            <a:pPr eaLnBrk="1" hangingPunct="1">
              <a:defRPr/>
            </a:pPr>
            <a:r>
              <a:rPr lang="en-US" sz="4400" b="1" u="sng" smtClean="0">
                <a:solidFill>
                  <a:srgbClr val="FF0000"/>
                </a:solidFill>
              </a:rPr>
              <a:t>A</a:t>
            </a:r>
            <a:r>
              <a:rPr lang="en-US" sz="4400" b="1" smtClean="0"/>
              <a:t>lliances</a:t>
            </a:r>
          </a:p>
          <a:p>
            <a:pPr eaLnBrk="1" hangingPunct="1">
              <a:defRPr/>
            </a:pPr>
            <a:r>
              <a:rPr lang="en-US" sz="4400" b="1" u="sng" smtClean="0">
                <a:solidFill>
                  <a:srgbClr val="FF0000"/>
                </a:solidFill>
              </a:rPr>
              <a:t>N</a:t>
            </a:r>
            <a:r>
              <a:rPr lang="en-US" sz="4400" b="1" smtClean="0"/>
              <a:t>ationalism</a:t>
            </a:r>
          </a:p>
          <a:p>
            <a:pPr eaLnBrk="1" hangingPunct="1">
              <a:defRPr/>
            </a:pPr>
            <a:r>
              <a:rPr lang="en-US" sz="4400" b="1" u="sng" smtClean="0">
                <a:solidFill>
                  <a:srgbClr val="FF0000"/>
                </a:solidFill>
              </a:rPr>
              <a:t>I</a:t>
            </a:r>
            <a:r>
              <a:rPr lang="en-US" sz="4400" b="1" smtClean="0"/>
              <a:t>mperialism</a:t>
            </a:r>
          </a:p>
          <a:p>
            <a:pPr eaLnBrk="1" hangingPunct="1">
              <a:defRPr/>
            </a:pPr>
            <a:r>
              <a:rPr lang="en-US" sz="4400" b="1" u="sng" smtClean="0">
                <a:solidFill>
                  <a:srgbClr val="FF0000"/>
                </a:solidFill>
              </a:rPr>
              <a:t>A</a:t>
            </a:r>
            <a:r>
              <a:rPr lang="en-US" sz="4400" b="1" smtClean="0"/>
              <a:t>narchy</a:t>
            </a:r>
          </a:p>
        </p:txBody>
      </p:sp>
      <p:pic>
        <p:nvPicPr>
          <p:cNvPr id="5124" name="Picture 4" descr="militaris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14600"/>
            <a:ext cx="4648200" cy="40243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m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457200"/>
            <a:ext cx="5580062" cy="60579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057400"/>
            <a:ext cx="7239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 smtClean="0">
                <a:latin typeface="Stencil" panose="040409050D0802020404" pitchFamily="82" charset="0"/>
              </a:rPr>
              <a:t>Militarism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>
                <a:latin typeface="Stencil" panose="040409050D0802020404" pitchFamily="82" charset="0"/>
              </a:rPr>
              <a:t>Militarism</a:t>
            </a:r>
            <a:endParaRPr lang="en-US" sz="6600" dirty="0" smtClean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915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rgbClr val="FFFFFF"/>
                </a:solidFill>
              </a:rPr>
              <a:t>Militarism</a:t>
            </a:r>
            <a:r>
              <a:rPr lang="en-US" sz="4000" b="1" dirty="0" smtClean="0">
                <a:solidFill>
                  <a:srgbClr val="FFFFFF"/>
                </a:solidFill>
              </a:rPr>
              <a:t>: </a:t>
            </a:r>
          </a:p>
          <a:p>
            <a:pPr eaLnBrk="1" hangingPunct="1">
              <a:defRPr/>
            </a:pPr>
            <a:r>
              <a:rPr lang="en-US" sz="4000" b="1" dirty="0" smtClean="0"/>
              <a:t>The </a:t>
            </a:r>
            <a:r>
              <a:rPr lang="en-US" sz="4000" b="1" dirty="0"/>
              <a:t>policy of glorifying </a:t>
            </a:r>
            <a:r>
              <a:rPr lang="en-US" sz="4000" b="1" dirty="0" smtClean="0">
                <a:solidFill>
                  <a:srgbClr val="FF0000"/>
                </a:solidFill>
              </a:rPr>
              <a:t>military power</a:t>
            </a:r>
            <a:r>
              <a:rPr lang="en-US" sz="4000" b="1" dirty="0" smtClean="0"/>
              <a:t> </a:t>
            </a:r>
            <a:r>
              <a:rPr lang="en-US" sz="4000" b="1" dirty="0"/>
              <a:t>and keeping an army prepared for </a:t>
            </a:r>
            <a:r>
              <a:rPr lang="en-US" sz="4000" b="1" dirty="0" smtClean="0">
                <a:solidFill>
                  <a:srgbClr val="FF0000"/>
                </a:solidFill>
              </a:rPr>
              <a:t>war</a:t>
            </a:r>
            <a:endParaRPr lang="en-US" sz="40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4000" b="1" dirty="0" smtClean="0"/>
              <a:t>Includes </a:t>
            </a:r>
            <a:r>
              <a:rPr lang="en-US" sz="4000" b="1" dirty="0"/>
              <a:t>the development of new </a:t>
            </a:r>
            <a:r>
              <a:rPr lang="en-US" sz="4000" b="1" dirty="0" smtClean="0">
                <a:solidFill>
                  <a:srgbClr val="FF0000"/>
                </a:solidFill>
              </a:rPr>
              <a:t>weapons</a:t>
            </a:r>
            <a:r>
              <a:rPr lang="en-US" sz="4000" b="1" dirty="0" smtClean="0"/>
              <a:t> </a:t>
            </a:r>
            <a:r>
              <a:rPr lang="en-US" sz="4000" b="1" dirty="0"/>
              <a:t>and large reserve </a:t>
            </a:r>
            <a:r>
              <a:rPr lang="en-US" sz="4000" b="1" dirty="0" smtClean="0">
                <a:solidFill>
                  <a:srgbClr val="FF0000"/>
                </a:solidFill>
              </a:rPr>
              <a:t>armies</a:t>
            </a:r>
            <a:endParaRPr lang="en-US" sz="40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sz="4000" b="1" dirty="0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2657"/>
            <a:ext cx="5105400" cy="1524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600" dirty="0" smtClean="0">
                <a:latin typeface="Stencil" panose="040409050D0802020404" pitchFamily="82" charset="0"/>
              </a:rPr>
              <a:t>Militarism</a:t>
            </a:r>
            <a:endParaRPr lang="en-US" sz="6600" dirty="0" smtClean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651" y="1143000"/>
            <a:ext cx="8915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Results </a:t>
            </a:r>
            <a:r>
              <a:rPr lang="en-US" sz="4000" b="1" dirty="0"/>
              <a:t>in the rise of a dangerous </a:t>
            </a:r>
            <a:r>
              <a:rPr lang="en-US" sz="4000" b="1" dirty="0" smtClean="0"/>
              <a:t>European                                                           </a:t>
            </a:r>
            <a:r>
              <a:rPr lang="en-US" sz="4000" b="1" dirty="0" smtClean="0">
                <a:solidFill>
                  <a:srgbClr val="FF0000"/>
                </a:solidFill>
              </a:rPr>
              <a:t>arms                                                            race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458" y="1905000"/>
            <a:ext cx="5962342" cy="437372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40675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915400" cy="43783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rgbClr val="FFFFFF"/>
                </a:solidFill>
              </a:rPr>
              <a:t>Mobilization</a:t>
            </a:r>
            <a:r>
              <a:rPr lang="en-US" sz="4000" b="1" dirty="0" smtClean="0">
                <a:solidFill>
                  <a:srgbClr val="FFFFFF"/>
                </a:solidFill>
              </a:rPr>
              <a:t>: </a:t>
            </a:r>
          </a:p>
          <a:p>
            <a:pPr eaLnBrk="1" hangingPunct="1">
              <a:defRPr/>
            </a:pPr>
            <a:r>
              <a:rPr lang="en-US" sz="4000" b="1" dirty="0" smtClean="0"/>
              <a:t>The                                                organization                                              of resources for </a:t>
            </a:r>
            <a:r>
              <a:rPr lang="en-US" sz="4000" b="1" dirty="0" smtClean="0">
                <a:solidFill>
                  <a:srgbClr val="FF0000"/>
                </a:solidFill>
              </a:rPr>
              <a:t>combat </a:t>
            </a:r>
          </a:p>
          <a:p>
            <a:pPr eaLnBrk="1" hangingPunct="1">
              <a:defRPr/>
            </a:pPr>
            <a:r>
              <a:rPr lang="en-US" sz="4000" b="1" dirty="0" smtClean="0"/>
              <a:t>Generally triggers other </a:t>
            </a:r>
            <a:r>
              <a:rPr lang="en-US" sz="4000" b="1" dirty="0" smtClean="0">
                <a:solidFill>
                  <a:srgbClr val="FF0000"/>
                </a:solidFill>
              </a:rPr>
              <a:t>nations </a:t>
            </a:r>
            <a:r>
              <a:rPr lang="en-US" sz="4000" b="1" dirty="0" smtClean="0"/>
              <a:t>to do the same</a:t>
            </a:r>
          </a:p>
          <a:p>
            <a:pPr eaLnBrk="1" hangingPunct="1">
              <a:defRPr/>
            </a:pPr>
            <a:endParaRPr lang="en-US" sz="4000" dirty="0" smtClean="0"/>
          </a:p>
        </p:txBody>
      </p:sp>
      <p:pic>
        <p:nvPicPr>
          <p:cNvPr id="8195" name="Picture 5" descr="OCPA-2006-01-18-0943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"/>
            <a:ext cx="4572000" cy="3262313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5715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>
                <a:latin typeface="Stencil" panose="040409050D0802020404" pitchFamily="82" charset="0"/>
              </a:rPr>
              <a:t>Militarism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54102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600" dirty="0" smtClean="0">
                <a:latin typeface="Stencil" panose="040409050D0802020404" pitchFamily="82" charset="0"/>
              </a:rPr>
              <a:t>Militarism</a:t>
            </a:r>
            <a:endParaRPr lang="en-US" sz="6600" dirty="0" smtClean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9154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rgbClr val="FFFFFF"/>
                </a:solidFill>
              </a:rPr>
              <a:t>Example:</a:t>
            </a:r>
            <a:endParaRPr lang="en-US" sz="4000" b="1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z="4000" b="1" dirty="0" smtClean="0"/>
              <a:t>During the early 1900s                        Kaiser Wilhelm II                           expanded the German </a:t>
            </a:r>
            <a:r>
              <a:rPr lang="en-US" sz="4000" b="1" dirty="0" smtClean="0">
                <a:solidFill>
                  <a:srgbClr val="FF0000"/>
                </a:solidFill>
              </a:rPr>
              <a:t>Navy</a:t>
            </a:r>
          </a:p>
          <a:p>
            <a:pPr eaLnBrk="1" hangingPunct="1">
              <a:defRPr/>
            </a:pPr>
            <a:r>
              <a:rPr lang="en-US" sz="4000" b="1" dirty="0" smtClean="0"/>
              <a:t>Wanted Germany to be </a:t>
            </a:r>
            <a:r>
              <a:rPr lang="en-US" sz="4000" b="1" dirty="0" smtClean="0">
                <a:solidFill>
                  <a:srgbClr val="FF0000"/>
                </a:solidFill>
              </a:rPr>
              <a:t>equal to Great Britain</a:t>
            </a:r>
            <a:r>
              <a:rPr lang="en-US" sz="4000" b="1" dirty="0" smtClean="0"/>
              <a:t> in terms of naval strength</a:t>
            </a:r>
            <a:endParaRPr lang="en-US" sz="4000" dirty="0" smtClean="0"/>
          </a:p>
        </p:txBody>
      </p:sp>
      <p:pic>
        <p:nvPicPr>
          <p:cNvPr id="9220" name="Picture 5" descr="250px-KaiserBill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"/>
            <a:ext cx="2038350" cy="33528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Great Britain felt </a:t>
            </a:r>
            <a:r>
              <a:rPr lang="en-US" sz="4000" b="1" dirty="0" smtClean="0">
                <a:solidFill>
                  <a:srgbClr val="FF0000"/>
                </a:solidFill>
              </a:rPr>
              <a:t>threatened </a:t>
            </a:r>
            <a:r>
              <a:rPr lang="en-US" sz="4000" b="1" dirty="0" smtClean="0"/>
              <a:t>as a result of Germany’s naval buildup</a:t>
            </a:r>
          </a:p>
          <a:p>
            <a:pPr eaLnBrk="1" hangingPunct="1">
              <a:defRPr/>
            </a:pPr>
            <a:r>
              <a:rPr lang="en-US" sz="4000" b="1" u="sng" dirty="0" smtClean="0">
                <a:solidFill>
                  <a:srgbClr val="FFFFFF"/>
                </a:solidFill>
              </a:rPr>
              <a:t>Solution?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Expanded </a:t>
            </a:r>
            <a:r>
              <a:rPr lang="en-US" sz="4000" b="1" dirty="0" smtClean="0"/>
              <a:t>the British Navy</a:t>
            </a:r>
          </a:p>
          <a:p>
            <a:pPr eaLnBrk="1" hangingPunct="1">
              <a:defRPr/>
            </a:pPr>
            <a:r>
              <a:rPr lang="en-US" sz="4000" b="1" dirty="0" smtClean="0"/>
              <a:t>Developed a new </a:t>
            </a:r>
            <a:r>
              <a:rPr lang="en-US" sz="4000" b="1" dirty="0" smtClean="0">
                <a:solidFill>
                  <a:srgbClr val="FF0000"/>
                </a:solidFill>
              </a:rPr>
              <a:t>battleship</a:t>
            </a:r>
            <a:r>
              <a:rPr lang="en-US" sz="4000" b="1" dirty="0" smtClean="0"/>
              <a:t>; </a:t>
            </a:r>
            <a:r>
              <a:rPr lang="en-US" sz="4000" b="1" i="1" dirty="0" smtClean="0"/>
              <a:t>The Dreadnought</a:t>
            </a:r>
          </a:p>
          <a:p>
            <a:pPr eaLnBrk="1" hangingPunct="1">
              <a:defRPr/>
            </a:pPr>
            <a:endParaRPr lang="en-US" i="1" dirty="0" smtClean="0"/>
          </a:p>
        </p:txBody>
      </p:sp>
      <p:pic>
        <p:nvPicPr>
          <p:cNvPr id="10243" name="Picture 5" descr="dreadnou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"/>
            <a:ext cx="2590800" cy="1458913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56388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>
                <a:latin typeface="Stencil" panose="040409050D0802020404" pitchFamily="82" charset="0"/>
              </a:rPr>
              <a:t>Militarism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3898</TotalTime>
  <Words>360</Words>
  <Application>Microsoft Office PowerPoint</Application>
  <PresentationFormat>On-screen Show (4:3)</PresentationFormat>
  <Paragraphs>68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Globe</vt:lpstr>
      <vt:lpstr>World War I:           Underlying causes</vt:lpstr>
      <vt:lpstr>The Cousins War Wilhelm II   George V    Nicholas II</vt:lpstr>
      <vt:lpstr>Underlying Causes M.A.N.I.A.</vt:lpstr>
      <vt:lpstr>Militarism</vt:lpstr>
      <vt:lpstr>Militarism</vt:lpstr>
      <vt:lpstr>Militarism</vt:lpstr>
      <vt:lpstr>Militarism</vt:lpstr>
      <vt:lpstr>Militarism</vt:lpstr>
      <vt:lpstr>Militarism</vt:lpstr>
      <vt:lpstr>Alliances</vt:lpstr>
      <vt:lpstr>Alliances Defense Agreement Among Nations </vt:lpstr>
      <vt:lpstr>Alliances</vt:lpstr>
      <vt:lpstr>PowerPoint Presentation</vt:lpstr>
      <vt:lpstr>Nationalism</vt:lpstr>
      <vt:lpstr>Nationalism</vt:lpstr>
      <vt:lpstr>Nationalism</vt:lpstr>
      <vt:lpstr>Nationalism</vt:lpstr>
      <vt:lpstr>Imperialism</vt:lpstr>
      <vt:lpstr>Imperialism</vt:lpstr>
      <vt:lpstr>Imperialism</vt:lpstr>
      <vt:lpstr>Anarchy</vt:lpstr>
      <vt:lpstr>Anarchy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</dc:title>
  <dc:creator>Preferred Customer</dc:creator>
  <cp:lastModifiedBy>Windows User</cp:lastModifiedBy>
  <cp:revision>158</cp:revision>
  <cp:lastPrinted>2013-03-20T11:47:48Z</cp:lastPrinted>
  <dcterms:created xsi:type="dcterms:W3CDTF">2001-05-02T16:07:34Z</dcterms:created>
  <dcterms:modified xsi:type="dcterms:W3CDTF">2014-03-26T13:21:24Z</dcterms:modified>
</cp:coreProperties>
</file>