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2" r:id="rId3"/>
    <p:sldId id="286" r:id="rId4"/>
    <p:sldId id="312" r:id="rId5"/>
    <p:sldId id="263" r:id="rId6"/>
    <p:sldId id="288" r:id="rId7"/>
    <p:sldId id="265" r:id="rId8"/>
    <p:sldId id="289" r:id="rId9"/>
    <p:sldId id="294" r:id="rId10"/>
    <p:sldId id="268" r:id="rId11"/>
    <p:sldId id="290" r:id="rId12"/>
    <p:sldId id="313" r:id="rId13"/>
    <p:sldId id="270" r:id="rId14"/>
    <p:sldId id="295" r:id="rId15"/>
    <p:sldId id="274" r:id="rId16"/>
    <p:sldId id="303" r:id="rId17"/>
    <p:sldId id="304" r:id="rId18"/>
    <p:sldId id="305" r:id="rId19"/>
    <p:sldId id="307" r:id="rId20"/>
    <p:sldId id="306" r:id="rId21"/>
    <p:sldId id="308" r:id="rId22"/>
    <p:sldId id="309" r:id="rId23"/>
    <p:sldId id="310" r:id="rId24"/>
    <p:sldId id="275" r:id="rId25"/>
    <p:sldId id="257" r:id="rId26"/>
    <p:sldId id="259" r:id="rId27"/>
    <p:sldId id="260" r:id="rId28"/>
    <p:sldId id="273" r:id="rId29"/>
    <p:sldId id="318" r:id="rId30"/>
    <p:sldId id="315" r:id="rId31"/>
    <p:sldId id="316" r:id="rId32"/>
    <p:sldId id="296" r:id="rId33"/>
    <p:sldId id="317" r:id="rId34"/>
    <p:sldId id="319" r:id="rId35"/>
    <p:sldId id="320" r:id="rId36"/>
    <p:sldId id="321" r:id="rId37"/>
    <p:sldId id="282" r:id="rId38"/>
    <p:sldId id="283" r:id="rId39"/>
    <p:sldId id="284" r:id="rId40"/>
    <p:sldId id="311" r:id="rId41"/>
    <p:sldId id="298" r:id="rId42"/>
    <p:sldId id="299" r:id="rId43"/>
    <p:sldId id="300" r:id="rId44"/>
    <p:sldId id="301" r:id="rId45"/>
    <p:sldId id="302" r:id="rId4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C0000"/>
    <a:srgbClr val="FFFF66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8" autoAdjust="0"/>
  </p:normalViewPr>
  <p:slideViewPr>
    <p:cSldViewPr>
      <p:cViewPr>
        <p:scale>
          <a:sx n="60" d="100"/>
          <a:sy n="60" d="100"/>
        </p:scale>
        <p:origin x="-143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13CDEA7-A3FC-4C1B-AD5C-22E03701C0C5}" type="datetimeFigureOut">
              <a:rPr lang="en-US"/>
              <a:pPr>
                <a:defRPr/>
              </a:pPr>
              <a:t>6/20/2014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D31B6F-4411-4BBF-99D3-F2201AD43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48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BB520-19F7-490C-8D23-47EEAA34BA9B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37E3-922B-4D52-A89B-0E39CF8C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7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year later revolutionaries</a:t>
            </a:r>
            <a:r>
              <a:rPr lang="en-US" baseline="0" dirty="0" smtClean="0"/>
              <a:t> executed Nicholas and his family.  The 3-century czarist rule of the Romanovs finally collapsed.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37E3-922B-4D52-A89B-0E39CF8CAA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5 w 305"/>
                    <a:gd name="T1" fmla="*/ 430 h 426"/>
                    <a:gd name="T2" fmla="*/ 309 w 305"/>
                    <a:gd name="T3" fmla="*/ 430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5 w 305"/>
                    <a:gd name="T9" fmla="*/ 430 h 426"/>
                    <a:gd name="T10" fmla="*/ 285 w 305"/>
                    <a:gd name="T11" fmla="*/ 430 h 426"/>
                    <a:gd name="T12" fmla="*/ 285 w 305"/>
                    <a:gd name="T13" fmla="*/ 430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0 h 486"/>
                    <a:gd name="T2" fmla="*/ 48 w 347"/>
                    <a:gd name="T3" fmla="*/ 490 h 486"/>
                    <a:gd name="T4" fmla="*/ 351 w 347"/>
                    <a:gd name="T5" fmla="*/ 72 h 486"/>
                    <a:gd name="T6" fmla="*/ 351 w 347"/>
                    <a:gd name="T7" fmla="*/ 0 h 486"/>
                    <a:gd name="T8" fmla="*/ 0 w 347"/>
                    <a:gd name="T9" fmla="*/ 490 h 486"/>
                    <a:gd name="T10" fmla="*/ 24 w 347"/>
                    <a:gd name="T11" fmla="*/ 490 h 486"/>
                    <a:gd name="T12" fmla="*/ 24 w 347"/>
                    <a:gd name="T13" fmla="*/ 490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29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9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019E8-81A8-4F12-B9E3-7AF078B26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1981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3DC0-B22F-48ED-B4AC-B5C11D97D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6412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22D26-5563-46E4-A9D3-2D7188475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0119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0508-22F6-411C-A715-8658ED15E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950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D9FB1-B8CD-462F-AF53-38E499A61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6710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7440F-3822-4C99-AF53-91FC73207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3275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E607D-B9CA-4013-9E7F-238AAC772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0081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58338-8DD0-4D40-B35F-0B61FECC0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9597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6E18A-9E29-4305-BE8A-AFB35AECD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6896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B2652-4FB3-482A-94DD-BF2BB02C7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7547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9BBD4-A2B7-429B-B200-1331782A1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1687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5A674-E7DC-4DC4-B952-04CE1D2D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7605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120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120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0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0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0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0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1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1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1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1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1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1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1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1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1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1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2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2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2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2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2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2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2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2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2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22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123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3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3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3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3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3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3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3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3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4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4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4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4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4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4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5 w 305"/>
                    <a:gd name="T1" fmla="*/ 430 h 426"/>
                    <a:gd name="T2" fmla="*/ 309 w 305"/>
                    <a:gd name="T3" fmla="*/ 430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5 w 305"/>
                    <a:gd name="T9" fmla="*/ 430 h 426"/>
                    <a:gd name="T10" fmla="*/ 285 w 305"/>
                    <a:gd name="T11" fmla="*/ 430 h 426"/>
                    <a:gd name="T12" fmla="*/ 285 w 305"/>
                    <a:gd name="T13" fmla="*/ 430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0 h 486"/>
                    <a:gd name="T2" fmla="*/ 48 w 347"/>
                    <a:gd name="T3" fmla="*/ 490 h 486"/>
                    <a:gd name="T4" fmla="*/ 351 w 347"/>
                    <a:gd name="T5" fmla="*/ 72 h 486"/>
                    <a:gd name="T6" fmla="*/ 351 w 347"/>
                    <a:gd name="T7" fmla="*/ 0 h 486"/>
                    <a:gd name="T8" fmla="*/ 0 w 347"/>
                    <a:gd name="T9" fmla="*/ 490 h 486"/>
                    <a:gd name="T10" fmla="*/ 24 w 347"/>
                    <a:gd name="T11" fmla="*/ 490 h 486"/>
                    <a:gd name="T12" fmla="*/ 24 w 347"/>
                    <a:gd name="T13" fmla="*/ 490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125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5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5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5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5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5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5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5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25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5125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26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F2986D8-6BDB-44B2-A95C-0422D8ADF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7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bggEGUaE28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b/British_Mark_V-star_Tank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matchstic.com/blog/wp-content/uploads/2011/07/rationing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hyperlink" Target="http://upload.wikimedia.org/wikipedia/commons/9/95/Engagement_official_picture_of_Alexandra_and_Nichola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f/f8/%D0%93%D1%80%D0%B8%D0%B3%D0%BE%D1%80%D0%B8%D0%B9_%D0%A0%D0%B0%D1%81%D0%BF%D1%83%D1%82%D0%B8%D0%BD_%281914-1916%29b.jpg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://upload.wikimedia.org/wikipedia/commons/a/a4/Rasputin_pt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//upload.wikimedia.org/wikipedia/commons/2/2f/Armisticetrain_(slight_crop)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050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 smtClean="0">
                <a:latin typeface="Gill Sans Ultra Bold Condensed" pitchFamily="34" charset="0"/>
              </a:rPr>
              <a:t>The Turning Point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498" y="3276600"/>
            <a:ext cx="91440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The United States Enters, </a:t>
            </a:r>
          </a:p>
          <a:p>
            <a:pPr eaLnBrk="1" hangingPunct="1">
              <a:defRPr/>
            </a:pPr>
            <a:r>
              <a:rPr lang="en-US" sz="4000" b="1" dirty="0" smtClean="0"/>
              <a:t>Russia Exits</a:t>
            </a:r>
          </a:p>
        </p:txBody>
      </p:sp>
      <p:pic>
        <p:nvPicPr>
          <p:cNvPr id="3074" name="Picture 2" descr="First world war 100 years 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9"/>
          <a:stretch/>
        </p:blipFill>
        <p:spPr bwMode="auto">
          <a:xfrm>
            <a:off x="-137608" y="4987979"/>
            <a:ext cx="9309090" cy="184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305800" cy="1676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dirty="0" smtClean="0">
                <a:latin typeface="Gill Sans Ultra Bold Condensed" pitchFamily="34" charset="0"/>
              </a:rPr>
              <a:t>Zimmermann Telegram </a:t>
            </a:r>
            <a:br>
              <a:rPr lang="en-US" sz="6000" dirty="0" smtClean="0">
                <a:latin typeface="Gill Sans Ultra Bold Condensed" pitchFamily="34" charset="0"/>
              </a:rPr>
            </a:br>
            <a:endParaRPr lang="en-US" sz="6000" dirty="0" smtClean="0">
              <a:latin typeface="Gill Sans Ultra Bold Condensed" pitchFamily="34" charset="0"/>
            </a:endParaRP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438400"/>
            <a:ext cx="419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/>
              <a:t>Message from </a:t>
            </a:r>
            <a:r>
              <a:rPr lang="en-US" sz="4000" b="1" dirty="0" smtClean="0">
                <a:solidFill>
                  <a:srgbClr val="FF0000"/>
                </a:solidFill>
              </a:rPr>
              <a:t>German </a:t>
            </a:r>
            <a:r>
              <a:rPr lang="en-US" sz="4000" b="1" dirty="0" smtClean="0"/>
              <a:t>foreign minister to German ambassador to </a:t>
            </a:r>
            <a:r>
              <a:rPr lang="en-US" sz="4000" b="1" dirty="0" smtClean="0">
                <a:solidFill>
                  <a:srgbClr val="FF0000"/>
                </a:solidFill>
              </a:rPr>
              <a:t>Mexico</a:t>
            </a:r>
          </a:p>
        </p:txBody>
      </p:sp>
      <p:pic>
        <p:nvPicPr>
          <p:cNvPr id="11268" name="Picture 1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295400"/>
            <a:ext cx="3565525" cy="5181600"/>
          </a:xfrm>
          <a:noFill/>
          <a:ln cap="flat">
            <a:solidFill>
              <a:schemeClr val="tx2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3050"/>
            <a:ext cx="8458200" cy="18605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dirty="0" smtClean="0">
                <a:latin typeface="Gill Sans Ultra Bold Condensed" pitchFamily="34" charset="0"/>
              </a:rPr>
              <a:t>Zimmermann Telegram </a:t>
            </a:r>
            <a:br>
              <a:rPr lang="en-US" sz="6000" dirty="0" smtClean="0">
                <a:latin typeface="Gill Sans Ultra Bold Condensed" pitchFamily="34" charset="0"/>
              </a:rPr>
            </a:br>
            <a:endParaRPr lang="en-US" sz="6000" dirty="0" smtClean="0">
              <a:latin typeface="Gill Sans Ultra Bold Condensed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8610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/>
              <a:t>Promised Mexico                                     the return of New                                    Mexico, Texas &amp;                           Arizona in exchange                              for </a:t>
            </a:r>
            <a:r>
              <a:rPr lang="en-US" sz="4000" b="1" dirty="0" smtClean="0">
                <a:solidFill>
                  <a:srgbClr val="FF0000"/>
                </a:solidFill>
              </a:rPr>
              <a:t>attacking 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/>
              <a:t>The British </a:t>
            </a:r>
            <a:r>
              <a:rPr lang="en-US" sz="4000" b="1" dirty="0" smtClean="0">
                <a:solidFill>
                  <a:srgbClr val="FF0000"/>
                </a:solidFill>
              </a:rPr>
              <a:t>intercepted </a:t>
            </a:r>
            <a:r>
              <a:rPr lang="en-US" sz="4000" b="1" dirty="0" smtClean="0"/>
              <a:t>the telegram &amp; shared with US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600" b="1" dirty="0" smtClean="0"/>
          </a:p>
        </p:txBody>
      </p:sp>
      <p:pic>
        <p:nvPicPr>
          <p:cNvPr id="12292" name="Picture 5" descr="http://1.bp.blogspot.com/-Fz7_e6PtPvU/Uwsf_yzDkAI/AAAAAAAAAr8/Yf1sFvsP_j8/s320/20130316Zimmerman+n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3289300" cy="30321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3050"/>
            <a:ext cx="8458200" cy="18605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dirty="0" smtClean="0">
                <a:latin typeface="Gill Sans Ultra Bold Condensed" pitchFamily="34" charset="0"/>
              </a:rPr>
              <a:t>Zimmermann Telegram </a:t>
            </a:r>
            <a:br>
              <a:rPr lang="en-US" sz="6000" dirty="0" smtClean="0">
                <a:latin typeface="Gill Sans Ultra Bold Condensed" pitchFamily="34" charset="0"/>
              </a:rPr>
            </a:br>
            <a:endParaRPr lang="en-US" sz="6000" dirty="0" smtClean="0">
              <a:latin typeface="Gill Sans Ultra Bold Condensed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4343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Segoe Print" panose="02000600000000000000" pitchFamily="2" charset="0"/>
              </a:rPr>
              <a:t>The British intercept the message in January 1917, but wait until Feb 24 to present to U.S.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b="1" dirty="0" smtClean="0">
              <a:latin typeface="Segoe Print" panose="02000600000000000000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Segoe Print" panose="02000600000000000000" pitchFamily="2" charset="0"/>
              </a:rPr>
              <a:t>WHY?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600" b="1" dirty="0" smtClean="0"/>
          </a:p>
        </p:txBody>
      </p:sp>
      <p:pic>
        <p:nvPicPr>
          <p:cNvPr id="1026" name="Picture 2" descr="http://www.archives.gov/education/lessons/zimmermann/images/decoded-message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486275" cy="4810126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048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" y="0"/>
            <a:ext cx="9144000" cy="15557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600" dirty="0" smtClean="0">
                <a:latin typeface="Gill Sans Ultra Bold Condensed" pitchFamily="34" charset="0"/>
              </a:rPr>
              <a:t>German Submarine Warfare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1534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Germany </a:t>
            </a:r>
            <a:r>
              <a:rPr lang="en-US" sz="4000" b="1" dirty="0" smtClean="0">
                <a:solidFill>
                  <a:srgbClr val="FF0000"/>
                </a:solidFill>
              </a:rPr>
              <a:t>resumed </a:t>
            </a:r>
            <a:r>
              <a:rPr lang="en-US" sz="4000" b="1" dirty="0" smtClean="0"/>
              <a:t>unrestricted submarine warfare</a:t>
            </a:r>
          </a:p>
          <a:p>
            <a:pPr eaLnBrk="1" hangingPunct="1">
              <a:defRPr/>
            </a:pPr>
            <a:r>
              <a:rPr lang="en-US" sz="4000" b="1" dirty="0" smtClean="0"/>
              <a:t>Germany sank 4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US </a:t>
            </a:r>
            <a:r>
              <a:rPr lang="en-US" sz="4000" b="1" dirty="0" smtClean="0">
                <a:solidFill>
                  <a:srgbClr val="FF0000"/>
                </a:solidFill>
              </a:rPr>
              <a:t>merchant ships                                            </a:t>
            </a:r>
            <a:r>
              <a:rPr lang="en-US" sz="4000" b="1" dirty="0" smtClean="0"/>
              <a:t>during                                                 the                                   winter                                 of 1917</a:t>
            </a:r>
          </a:p>
        </p:txBody>
      </p:sp>
      <p:pic>
        <p:nvPicPr>
          <p:cNvPr id="13316" name="Picture 5" descr="http://img1.photographersdirect.com/img/15009/wm/pd575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5715000" cy="32004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olbynorman.tripod.com/sitebuildercontent/sitebuilderpictures/.pond/yehaaaaaaaaaaaaaau.jpg.w300h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4770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" y="261938"/>
            <a:ext cx="9144000" cy="1555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5600" kern="0" dirty="0" smtClean="0">
                <a:latin typeface="Gill Sans Ultra Bold Condensed" pitchFamily="34" charset="0"/>
              </a:rPr>
              <a:t>The “Sinking” of the U.S. Patience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ww1-1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276600" cy="3962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wil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2046288" cy="2667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i-wan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387600" cy="3124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724400" y="533400"/>
            <a:ext cx="4191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4/2/1917 –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Wilson 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asked Congress for a declaration of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04800" y="4572000"/>
            <a:ext cx="60198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4/6/1917 – Congress  voted to enter war on   the side of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Allies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utoUpdateAnimBg="0"/>
      <p:bldP spid="2356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" y="152400"/>
            <a:ext cx="9144000" cy="1555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5600" kern="0" dirty="0" smtClean="0">
                <a:latin typeface="Gill Sans Ultra Bold Condensed" pitchFamily="34" charset="0"/>
              </a:rPr>
              <a:t>THE YANKS ARE COMING!</a:t>
            </a:r>
          </a:p>
        </p:txBody>
      </p:sp>
      <p:pic>
        <p:nvPicPr>
          <p:cNvPr id="2052" name="Picture 4" descr="http://mrortlieb.weebly.com/uploads/8/9/7/6/8976286/7707964_orig.jpg?4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5853065" cy="3941064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4.bp.blogspot.com/-2K-0mbYoh-w/UFcOV-v8AkI/AAAAAAAAAWc/4887F7wsOH8/s1600/americans-on-a-troopship-national-archiv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4953000" cy="3699272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8638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" y="0"/>
            <a:ext cx="9144000" cy="15557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600" dirty="0" smtClean="0">
                <a:latin typeface="Gill Sans Ultra Bold Condensed" pitchFamily="34" charset="0"/>
              </a:rPr>
              <a:t>A New Kind of War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4114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War </a:t>
            </a:r>
            <a:r>
              <a:rPr lang="en-US" sz="4000" b="1" dirty="0"/>
              <a:t>of the Industrial Revolution – warfare relies on </a:t>
            </a:r>
            <a:r>
              <a:rPr lang="en-US" sz="4000" b="1" dirty="0" smtClean="0">
                <a:solidFill>
                  <a:srgbClr val="FF0000"/>
                </a:solidFill>
              </a:rPr>
              <a:t>machines</a:t>
            </a:r>
          </a:p>
        </p:txBody>
      </p:sp>
      <p:pic>
        <p:nvPicPr>
          <p:cNvPr id="5" name="Picture 6" descr="wcm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317875" cy="3581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ile:British Mark V-star Tan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67200"/>
            <a:ext cx="4261823" cy="23098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729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" y="0"/>
            <a:ext cx="9144000" cy="15557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600" dirty="0" smtClean="0">
                <a:latin typeface="Gill Sans Ultra Bold Condensed" pitchFamily="34" charset="0"/>
              </a:rPr>
              <a:t>A New Kind of War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1" cy="4495800"/>
          </a:xfrm>
        </p:spPr>
        <p:txBody>
          <a:bodyPr/>
          <a:lstStyle/>
          <a:p>
            <a:pPr lvl="0"/>
            <a:r>
              <a:rPr lang="en-US" sz="4000" b="1" u="sng" dirty="0"/>
              <a:t>TOTAL WAR</a:t>
            </a:r>
            <a:r>
              <a:rPr lang="en-US" sz="4000" b="1" dirty="0" smtClean="0"/>
              <a:t>: Nations </a:t>
            </a:r>
            <a:r>
              <a:rPr lang="en-US" sz="4000" b="1" dirty="0"/>
              <a:t>devoted all </a:t>
            </a:r>
            <a:r>
              <a:rPr lang="en-US" sz="4000" b="1" dirty="0" smtClean="0">
                <a:solidFill>
                  <a:srgbClr val="FF0000"/>
                </a:solidFill>
              </a:rPr>
              <a:t>resources</a:t>
            </a:r>
            <a:r>
              <a:rPr lang="en-US" sz="4000" b="1" dirty="0" smtClean="0"/>
              <a:t> </a:t>
            </a:r>
            <a:r>
              <a:rPr lang="en-US" sz="4000" b="1" dirty="0"/>
              <a:t>to war</a:t>
            </a:r>
          </a:p>
          <a:p>
            <a:pPr lvl="0"/>
            <a:r>
              <a:rPr lang="en-US" sz="4000" b="1" dirty="0" smtClean="0"/>
              <a:t>Governments </a:t>
            </a:r>
            <a:r>
              <a:rPr lang="en-US" sz="4000" b="1" dirty="0"/>
              <a:t>took control of </a:t>
            </a:r>
            <a:r>
              <a:rPr lang="en-US" sz="4000" b="1" dirty="0" smtClean="0">
                <a:solidFill>
                  <a:srgbClr val="FF0000"/>
                </a:solidFill>
              </a:rPr>
              <a:t>economy</a:t>
            </a:r>
            <a:r>
              <a:rPr lang="en-US" sz="4000" b="1" dirty="0" smtClean="0"/>
              <a:t> </a:t>
            </a:r>
            <a:r>
              <a:rPr lang="en-US" sz="4000" b="1" dirty="0"/>
              <a:t>to produce war </a:t>
            </a:r>
            <a:r>
              <a:rPr lang="en-US" sz="4000" b="1" dirty="0" smtClean="0"/>
              <a:t>goods</a:t>
            </a:r>
          </a:p>
          <a:p>
            <a:pPr lvl="0"/>
            <a:r>
              <a:rPr lang="en-US" sz="4000" b="1" dirty="0" smtClean="0"/>
              <a:t>Factories </a:t>
            </a:r>
            <a:r>
              <a:rPr lang="en-US" sz="4000" b="1" dirty="0"/>
              <a:t>produced munitions </a:t>
            </a:r>
            <a:r>
              <a:rPr lang="en-US" b="1" dirty="0">
                <a:latin typeface="Segoe Print" panose="02000600000000000000" pitchFamily="2" charset="0"/>
              </a:rPr>
              <a:t>(military weapons, ammunition, </a:t>
            </a:r>
            <a:r>
              <a:rPr lang="en-US" b="1" dirty="0" smtClean="0">
                <a:latin typeface="Segoe Print" panose="02000600000000000000" pitchFamily="2" charset="0"/>
              </a:rPr>
              <a:t>equipment, </a:t>
            </a:r>
            <a:r>
              <a:rPr lang="en-US" b="1" dirty="0" err="1" smtClean="0">
                <a:latin typeface="Segoe Print" panose="02000600000000000000" pitchFamily="2" charset="0"/>
              </a:rPr>
              <a:t>etc</a:t>
            </a:r>
            <a:r>
              <a:rPr lang="en-US" b="1" dirty="0" smtClean="0">
                <a:latin typeface="Segoe Print" panose="02000600000000000000" pitchFamily="2" charset="0"/>
              </a:rPr>
              <a:t>)</a:t>
            </a:r>
          </a:p>
          <a:p>
            <a:pPr lvl="0"/>
            <a:r>
              <a:rPr lang="en-US" sz="4000" b="1" dirty="0" smtClean="0"/>
              <a:t>Citizens </a:t>
            </a:r>
            <a:r>
              <a:rPr lang="en-US" sz="4000" b="1" dirty="0"/>
              <a:t>put to work</a:t>
            </a:r>
          </a:p>
          <a:p>
            <a:pPr lvl="0"/>
            <a:endParaRPr lang="en-US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410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" y="0"/>
            <a:ext cx="9144000" cy="15557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600" dirty="0" smtClean="0">
                <a:latin typeface="Gill Sans Ultra Bold Condensed" pitchFamily="34" charset="0"/>
              </a:rPr>
              <a:t>A New Kind of War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58" y="1371600"/>
            <a:ext cx="8686801" cy="4495800"/>
          </a:xfrm>
        </p:spPr>
        <p:txBody>
          <a:bodyPr/>
          <a:lstStyle/>
          <a:p>
            <a:pPr lvl="0"/>
            <a:r>
              <a:rPr lang="en-US" sz="4000" b="1" dirty="0" smtClean="0"/>
              <a:t>Women </a:t>
            </a:r>
            <a:r>
              <a:rPr lang="en-US" sz="4000" b="1" dirty="0"/>
              <a:t>replaced men in </a:t>
            </a:r>
            <a:r>
              <a:rPr lang="en-US" sz="4000" b="1" dirty="0" smtClean="0">
                <a:solidFill>
                  <a:srgbClr val="FF0000"/>
                </a:solidFill>
              </a:rPr>
              <a:t>factories</a:t>
            </a:r>
          </a:p>
          <a:p>
            <a:pPr lvl="0"/>
            <a:r>
              <a:rPr lang="en-US" sz="4000" b="1" dirty="0" smtClean="0"/>
              <a:t>Built </a:t>
            </a:r>
            <a:r>
              <a:rPr lang="en-US" sz="4000" b="1" dirty="0"/>
              <a:t>tanks </a:t>
            </a:r>
            <a:r>
              <a:rPr lang="en-US" sz="4000" b="1" dirty="0" smtClean="0"/>
              <a:t>and                                         </a:t>
            </a:r>
            <a:r>
              <a:rPr lang="en-US" sz="4000" b="1" dirty="0"/>
              <a:t>munitions, </a:t>
            </a:r>
            <a:r>
              <a:rPr lang="en-US" sz="4000" b="1" dirty="0" smtClean="0"/>
              <a:t>                                       plowed </a:t>
            </a:r>
            <a:r>
              <a:rPr lang="en-US" sz="4000" b="1" dirty="0"/>
              <a:t>fields, </a:t>
            </a:r>
            <a:r>
              <a:rPr lang="en-US" sz="4000" b="1" dirty="0" smtClean="0"/>
              <a:t>                                            paved </a:t>
            </a:r>
            <a:r>
              <a:rPr lang="en-US" sz="4000" b="1" dirty="0"/>
              <a:t>streets, </a:t>
            </a:r>
            <a:r>
              <a:rPr lang="en-US" sz="4000" b="1" dirty="0" smtClean="0"/>
              <a:t>                                     ran </a:t>
            </a:r>
            <a:r>
              <a:rPr lang="en-US" sz="4000" b="1" dirty="0"/>
              <a:t>hospitals, </a:t>
            </a:r>
            <a:r>
              <a:rPr lang="en-US" sz="4000" b="1" dirty="0" smtClean="0"/>
              <a:t>                        supplied troops                                                        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6" descr="Women working in a munitions fa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4038600" cy="3634741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329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When World                                  War I began, the</a:t>
            </a:r>
            <a:r>
              <a:rPr lang="en-US" sz="4000" b="1" dirty="0" smtClean="0">
                <a:solidFill>
                  <a:srgbClr val="FF0000"/>
                </a:solidFill>
              </a:rPr>
              <a:t>                            </a:t>
            </a:r>
            <a:r>
              <a:rPr lang="en-US" sz="4000" b="1" dirty="0" smtClean="0"/>
              <a:t>US remained </a:t>
            </a:r>
            <a:r>
              <a:rPr lang="en-US" sz="4000" b="1" u="sng" dirty="0" smtClean="0">
                <a:solidFill>
                  <a:srgbClr val="FF0000"/>
                </a:solidFill>
              </a:rPr>
              <a:t>neutral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4000" b="1" dirty="0" smtClean="0"/>
              <a:t>Believed that World War I was a </a:t>
            </a:r>
            <a:r>
              <a:rPr lang="en-US" sz="4000" b="1" i="1" dirty="0" smtClean="0">
                <a:solidFill>
                  <a:srgbClr val="FF0000"/>
                </a:solidFill>
              </a:rPr>
              <a:t>“European affair” </a:t>
            </a:r>
            <a:r>
              <a:rPr lang="en-US" b="1" dirty="0" smtClean="0">
                <a:latin typeface="Segoe Print" panose="02000600000000000000" pitchFamily="2" charset="0"/>
              </a:rPr>
              <a:t>(isolationist)</a:t>
            </a:r>
          </a:p>
        </p:txBody>
      </p:sp>
      <p:pic>
        <p:nvPicPr>
          <p:cNvPr id="4099" name="Picture 6" descr="anonymous-united-states-of-america-40041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429000" cy="2435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6400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smtClean="0">
                <a:latin typeface="Gill Sans Ultra Bold Condensed" pitchFamily="34" charset="0"/>
              </a:rPr>
              <a:t>Early US Policy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oman working in first world war armaments factory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67264"/>
            <a:ext cx="5638800" cy="3490686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licewomen world world 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r="10769"/>
          <a:stretch/>
        </p:blipFill>
        <p:spPr bwMode="auto">
          <a:xfrm>
            <a:off x="2971800" y="304800"/>
            <a:ext cx="4248462" cy="3539871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2.hubimg.com/u/6576975_f2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38425"/>
            <a:ext cx="2476500" cy="381952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2.bp.blogspot.com/-t9-ioT0SCBQ/T1wRQIvT69I/AAAAAAAADl0/KwUtB0Spazo/s1600/WW1PlanesPos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7" y="294806"/>
            <a:ext cx="2333625" cy="233362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5348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" y="0"/>
            <a:ext cx="9144000" cy="15557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600" dirty="0" smtClean="0">
                <a:latin typeface="Gill Sans Ultra Bold Condensed" pitchFamily="34" charset="0"/>
              </a:rPr>
              <a:t>A New Kind of War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600200"/>
            <a:ext cx="8686801" cy="4495800"/>
          </a:xfrm>
        </p:spPr>
        <p:txBody>
          <a:bodyPr/>
          <a:lstStyle/>
          <a:p>
            <a:pPr lvl="0"/>
            <a:r>
              <a:rPr lang="en-US" sz="4000" b="1" dirty="0" smtClean="0"/>
              <a:t>Rationing</a:t>
            </a:r>
            <a:r>
              <a:rPr lang="en-US" sz="4000" b="1" dirty="0"/>
              <a:t>: Since goods were in </a:t>
            </a:r>
            <a:r>
              <a:rPr lang="en-US" sz="4000" b="1" dirty="0" smtClean="0">
                <a:solidFill>
                  <a:srgbClr val="FF0000"/>
                </a:solidFill>
              </a:rPr>
              <a:t>short supply</a:t>
            </a:r>
            <a:r>
              <a:rPr lang="en-US" sz="4000" b="1" dirty="0" smtClean="0"/>
              <a:t>, </a:t>
            </a:r>
            <a:r>
              <a:rPr lang="en-US" sz="4000" b="1" dirty="0"/>
              <a:t>governments asked people to only buy </a:t>
            </a:r>
            <a:r>
              <a:rPr lang="en-US" sz="4000" b="1" dirty="0" smtClean="0"/>
              <a:t>                               small </a:t>
            </a:r>
            <a:r>
              <a:rPr lang="en-US" sz="4000" b="1" dirty="0"/>
              <a:t>amounts of </a:t>
            </a:r>
            <a:r>
              <a:rPr lang="en-US" sz="4000" b="1" dirty="0" smtClean="0"/>
              <a:t>                              items</a:t>
            </a:r>
          </a:p>
          <a:p>
            <a:pPr lvl="0"/>
            <a:r>
              <a:rPr lang="en-US" sz="4000" b="1" dirty="0" smtClean="0"/>
              <a:t>Everyone </a:t>
            </a:r>
            <a:r>
              <a:rPr lang="en-US" sz="4000" b="1" dirty="0"/>
              <a:t>did their </a:t>
            </a:r>
            <a:r>
              <a:rPr lang="en-US" sz="4000" b="1" dirty="0" smtClean="0"/>
              <a:t>                                    part</a:t>
            </a:r>
            <a:r>
              <a:rPr lang="en-US" sz="4000" b="1" dirty="0"/>
              <a:t>!</a:t>
            </a:r>
          </a:p>
          <a:p>
            <a:pPr lvl="0"/>
            <a:endParaRPr lang="en-US" sz="4000" b="1" dirty="0"/>
          </a:p>
        </p:txBody>
      </p:sp>
      <p:pic>
        <p:nvPicPr>
          <p:cNvPr id="6" name="Picture 2" descr="http://matchstic.com/blog/wp-content/uploads/2011/07/ration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94" y="3047999"/>
            <a:ext cx="2911405" cy="367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157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media-cache-ak0.pinimg.com/736x/18/6f/4d/186f4d10b867fe0bd19ee78246decb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9" y="1752600"/>
            <a:ext cx="2977722" cy="4828108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ww1propaganda.com/sites/default/files/3g09740u-22.jpg?1305381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77" y="152400"/>
            <a:ext cx="2934737" cy="4014254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media.nara.gov/media/images/7/2/07-0129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06" y="2227661"/>
            <a:ext cx="2905594" cy="4283431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2594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www.glogster.com/media/1/2/87/93/2879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273" y="1371601"/>
            <a:ext cx="3014984" cy="462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imagecache6.allposters.com/LRG/%5C37%5C3725%5CPZSAF00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3" t="5295" r="11349" b="4475"/>
          <a:stretch/>
        </p:blipFill>
        <p:spPr bwMode="auto">
          <a:xfrm>
            <a:off x="0" y="1371600"/>
            <a:ext cx="3045021" cy="462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3.bp.blogspot.com/-Lyn8epSr3C0/UYDY_ZwkJpI/AAAAAAAAItc/ebD14frg1cg/s320/us_propaganda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792" y="1371600"/>
            <a:ext cx="3190092" cy="462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13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050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smtClean="0">
                <a:latin typeface="Gill Sans Ultra Bold Condensed" pitchFamily="34" charset="0"/>
              </a:rPr>
              <a:t>   Meanwhile...</a:t>
            </a:r>
            <a:endParaRPr lang="en-US" sz="6600" smtClean="0">
              <a:latin typeface="Gill Sans Ultra Bold Condensed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In Russia…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5800" smtClean="0">
                <a:latin typeface="Gill Sans Ultra Bold Condensed" pitchFamily="34" charset="0"/>
              </a:rPr>
              <a:t>Russia Before World War 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4343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Autocratic </a:t>
            </a:r>
            <a:r>
              <a:rPr lang="en-US" sz="4000" b="1" dirty="0" smtClean="0"/>
              <a:t>empire</a:t>
            </a:r>
          </a:p>
          <a:p>
            <a:pPr eaLnBrk="1" hangingPunct="1">
              <a:defRPr/>
            </a:pPr>
            <a:r>
              <a:rPr lang="en-US" sz="4000" b="1" dirty="0" smtClean="0"/>
              <a:t>Great </a:t>
            </a:r>
            <a:r>
              <a:rPr lang="en-US" sz="4000" b="1" dirty="0" smtClean="0">
                <a:solidFill>
                  <a:srgbClr val="FF0000"/>
                </a:solidFill>
              </a:rPr>
              <a:t>poverty</a:t>
            </a:r>
          </a:p>
          <a:p>
            <a:pPr eaLnBrk="1" hangingPunct="1">
              <a:defRPr/>
            </a:pPr>
            <a:r>
              <a:rPr lang="en-US" sz="4000" b="1" dirty="0" smtClean="0"/>
              <a:t>Limited industry</a:t>
            </a:r>
          </a:p>
        </p:txBody>
      </p:sp>
      <p:pic>
        <p:nvPicPr>
          <p:cNvPr id="17412" name="Picture 5" descr="1914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886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5800" smtClean="0">
                <a:latin typeface="Gill Sans Ultra Bold Condensed" pitchFamily="34" charset="0"/>
              </a:rPr>
              <a:t>Russia During World War I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41513"/>
            <a:ext cx="8686800" cy="46116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Cut off </a:t>
            </a:r>
            <a:r>
              <a:rPr lang="en-US" sz="4000" b="1" dirty="0" smtClean="0"/>
              <a:t>from all supplies &amp; allies…</a:t>
            </a:r>
          </a:p>
          <a:p>
            <a:pPr eaLnBrk="1" hangingPunct="1">
              <a:defRPr/>
            </a:pPr>
            <a:r>
              <a:rPr lang="en-US" sz="4000" b="1" dirty="0" smtClean="0"/>
              <a:t>However, Russia greatly aided the war effort by </a:t>
            </a:r>
            <a:r>
              <a:rPr lang="en-US" sz="4000" b="1" dirty="0" smtClean="0">
                <a:solidFill>
                  <a:srgbClr val="FF0000"/>
                </a:solidFill>
              </a:rPr>
              <a:t>diverting </a:t>
            </a:r>
            <a:r>
              <a:rPr lang="en-US" sz="4000" b="1" dirty="0" smtClean="0"/>
              <a:t>German troops from attacking France &amp; Great Britain</a:t>
            </a:r>
          </a:p>
          <a:p>
            <a:pPr eaLnBrk="1" hangingPunct="1">
              <a:defRPr/>
            </a:pPr>
            <a:endParaRPr lang="en-US" sz="4000" b="1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Gill Sans Ultra Bold Condensed" pitchFamily="34" charset="0"/>
              </a:rPr>
              <a:t>Russia During WWI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41513"/>
            <a:ext cx="8915400" cy="46116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Problems</a:t>
            </a:r>
            <a:r>
              <a:rPr lang="en-US" sz="4000" b="1" dirty="0" smtClean="0"/>
              <a:t>: Morale was </a:t>
            </a:r>
            <a:r>
              <a:rPr lang="en-US" sz="4000" b="1" dirty="0" smtClean="0">
                <a:solidFill>
                  <a:srgbClr val="FF0000"/>
                </a:solidFill>
              </a:rPr>
              <a:t>VERY LOW</a:t>
            </a:r>
          </a:p>
          <a:p>
            <a:pPr eaLnBrk="1" hangingPunct="1">
              <a:defRPr/>
            </a:pPr>
            <a:r>
              <a:rPr lang="en-US" sz="4000" b="1" dirty="0" smtClean="0"/>
              <a:t>Over </a:t>
            </a:r>
            <a:r>
              <a:rPr lang="en-US" sz="4000" b="1" dirty="0" smtClean="0">
                <a:solidFill>
                  <a:srgbClr val="FF0000"/>
                </a:solidFill>
              </a:rPr>
              <a:t>¾ </a:t>
            </a:r>
            <a:r>
              <a:rPr lang="en-US" sz="4000" b="1" dirty="0" smtClean="0"/>
              <a:t>of soldiers had no gun; had to retrieve guns from dead soldiers</a:t>
            </a:r>
          </a:p>
          <a:p>
            <a:pPr eaLnBrk="1" hangingPunct="1">
              <a:defRPr/>
            </a:pPr>
            <a:r>
              <a:rPr lang="en-US" sz="4000" b="1" dirty="0" smtClean="0"/>
              <a:t>Inadequate</a:t>
            </a:r>
            <a:r>
              <a:rPr lang="en-US" sz="4000" b="1" dirty="0" smtClean="0">
                <a:solidFill>
                  <a:srgbClr val="FF0000"/>
                </a:solidFill>
              </a:rPr>
              <a:t> transportation</a:t>
            </a:r>
          </a:p>
          <a:p>
            <a:pPr eaLnBrk="1" hangingPunct="1">
              <a:defRPr/>
            </a:pPr>
            <a:r>
              <a:rPr lang="en-US" sz="4000" b="1" dirty="0" smtClean="0"/>
              <a:t>Food</a:t>
            </a:r>
            <a:r>
              <a:rPr lang="en-US" sz="4000" b="1" dirty="0" smtClean="0">
                <a:solidFill>
                  <a:srgbClr val="FF0000"/>
                </a:solidFill>
              </a:rPr>
              <a:t> shortages </a:t>
            </a:r>
            <a:r>
              <a:rPr lang="en-US" sz="4000" b="1" dirty="0" smtClean="0"/>
              <a:t>in the cities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i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551113" cy="367564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5255"/>
            <a:ext cx="7543800" cy="1828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800" dirty="0" smtClean="0">
                <a:latin typeface="Gill Sans Ultra Bold Condensed" pitchFamily="34" charset="0"/>
              </a:rPr>
              <a:t>1</a:t>
            </a:r>
            <a:r>
              <a:rPr lang="en-US" sz="4800" baseline="30000" dirty="0" smtClean="0">
                <a:latin typeface="Gill Sans Ultra Bold Condensed" pitchFamily="34" charset="0"/>
              </a:rPr>
              <a:t>st</a:t>
            </a:r>
            <a:r>
              <a:rPr lang="en-US" sz="4800" dirty="0" smtClean="0">
                <a:latin typeface="Gill Sans Ultra Bold Condensed" pitchFamily="34" charset="0"/>
              </a:rPr>
              <a:t> Russian Revolution: </a:t>
            </a:r>
            <a:br>
              <a:rPr lang="en-US" sz="4800" dirty="0" smtClean="0">
                <a:latin typeface="Gill Sans Ultra Bold Condensed" pitchFamily="34" charset="0"/>
              </a:rPr>
            </a:br>
            <a:r>
              <a:rPr lang="en-US" sz="4800" dirty="0" smtClean="0">
                <a:latin typeface="Gill Sans Ultra Bold Condensed" pitchFamily="34" charset="0"/>
              </a:rPr>
              <a:t>March 1917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Problems lead to </a:t>
            </a:r>
            <a:r>
              <a:rPr lang="en-US" sz="4000" b="1" dirty="0" smtClean="0">
                <a:solidFill>
                  <a:srgbClr val="FF0000"/>
                </a:solidFill>
              </a:rPr>
              <a:t>civil                             unrest</a:t>
            </a:r>
            <a:r>
              <a:rPr lang="en-US" sz="4000" b="1" dirty="0" smtClean="0"/>
              <a:t> in Russia</a:t>
            </a:r>
          </a:p>
          <a:p>
            <a:pPr eaLnBrk="1" hangingPunct="1">
              <a:defRPr/>
            </a:pPr>
            <a:r>
              <a:rPr lang="en-US" sz="4000" b="1" dirty="0" smtClean="0"/>
              <a:t>Czar Nicholas II:</a:t>
            </a:r>
          </a:p>
          <a:p>
            <a:pPr eaLnBrk="1" hangingPunct="1">
              <a:defRPr/>
            </a:pPr>
            <a:r>
              <a:rPr lang="en-US" sz="4000" b="1" dirty="0"/>
              <a:t>Unpopular </a:t>
            </a:r>
            <a:r>
              <a:rPr lang="en-US" sz="4000" b="1" dirty="0" smtClean="0"/>
              <a:t>&amp; </a:t>
            </a:r>
            <a:r>
              <a:rPr lang="en-US" sz="4000" b="1" dirty="0">
                <a:solidFill>
                  <a:srgbClr val="FF0000"/>
                </a:solidFill>
              </a:rPr>
              <a:t>incompetent</a:t>
            </a:r>
          </a:p>
          <a:p>
            <a:pPr eaLnBrk="1" hangingPunct="1">
              <a:defRPr/>
            </a:pPr>
            <a:r>
              <a:rPr lang="en-US" sz="4000" b="1" dirty="0"/>
              <a:t>Relied on </a:t>
            </a:r>
            <a:r>
              <a:rPr lang="en-US" sz="4000" b="1" dirty="0" smtClean="0"/>
              <a:t>mystic </a:t>
            </a:r>
            <a:r>
              <a:rPr lang="en-US" sz="4000" b="1" dirty="0"/>
              <a:t>healer </a:t>
            </a:r>
            <a:r>
              <a:rPr lang="en-US" sz="4000" b="1" dirty="0">
                <a:solidFill>
                  <a:srgbClr val="FF0000"/>
                </a:solidFill>
              </a:rPr>
              <a:t>Rasputin</a:t>
            </a:r>
          </a:p>
          <a:p>
            <a:pPr eaLnBrk="1" hangingPunct="1">
              <a:defRPr/>
            </a:pPr>
            <a:r>
              <a:rPr lang="en-US" sz="4000" b="1" dirty="0"/>
              <a:t>Chose NOT to </a:t>
            </a:r>
            <a:r>
              <a:rPr lang="en-US" sz="4000" b="1" dirty="0">
                <a:solidFill>
                  <a:srgbClr val="FF0000"/>
                </a:solidFill>
              </a:rPr>
              <a:t>reform</a:t>
            </a:r>
            <a:r>
              <a:rPr lang="en-US" sz="4000" b="1" dirty="0"/>
              <a:t> the government</a:t>
            </a:r>
          </a:p>
          <a:p>
            <a:pPr eaLnBrk="1" hangingPunct="1">
              <a:defRPr/>
            </a:pPr>
            <a:endParaRPr lang="en-US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le:Engagement official picture of Alexandra and Nichola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191000" cy="6238875"/>
          </a:xfrm>
          <a:prstGeom prst="rect">
            <a:avLst/>
          </a:prstGeom>
          <a:noFill/>
          <a:ln w="222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File:Rasputin p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105275" cy="6238875"/>
          </a:xfrm>
          <a:prstGeom prst="rect">
            <a:avLst/>
          </a:prstGeom>
          <a:noFill/>
          <a:ln w="222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File:Григорий Распутин (1914-1916)b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295775" cy="6248400"/>
          </a:xfrm>
          <a:prstGeom prst="rect">
            <a:avLst/>
          </a:prstGeom>
          <a:noFill/>
          <a:ln w="222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93662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9154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Supplied </a:t>
            </a:r>
            <a:r>
              <a:rPr lang="en-US" sz="4000" b="1" dirty="0" smtClean="0">
                <a:solidFill>
                  <a:srgbClr val="FF0000"/>
                </a:solidFill>
              </a:rPr>
              <a:t>food,                               </a:t>
            </a:r>
            <a:r>
              <a:rPr lang="en-US" sz="4000" b="1" dirty="0" smtClean="0"/>
              <a:t>raw materials,                           </a:t>
            </a:r>
            <a:r>
              <a:rPr lang="en-US" sz="4000" b="1" dirty="0" smtClean="0">
                <a:solidFill>
                  <a:srgbClr val="FF0000"/>
                </a:solidFill>
              </a:rPr>
              <a:t>weapons </a:t>
            </a:r>
            <a:r>
              <a:rPr lang="en-US" sz="4000" b="1" dirty="0" smtClean="0"/>
              <a:t>&amp;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money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en-US" sz="4000" b="1" dirty="0" smtClean="0"/>
              <a:t>                           to belligerent (warring) nations</a:t>
            </a:r>
          </a:p>
          <a:p>
            <a:pPr eaLnBrk="1" hangingPunct="1">
              <a:defRPr/>
            </a:pPr>
            <a:r>
              <a:rPr lang="en-US" sz="4000" b="1" dirty="0" smtClean="0"/>
              <a:t>Insisted on </a:t>
            </a:r>
            <a:r>
              <a:rPr lang="en-US" sz="4000" b="1" dirty="0" smtClean="0">
                <a:solidFill>
                  <a:srgbClr val="FF0000"/>
                </a:solidFill>
              </a:rPr>
              <a:t>free </a:t>
            </a:r>
            <a:r>
              <a:rPr lang="en-US" sz="4000" b="1" dirty="0" smtClean="0"/>
              <a:t>trade &amp; travel</a:t>
            </a:r>
          </a:p>
        </p:txBody>
      </p:sp>
      <p:pic>
        <p:nvPicPr>
          <p:cNvPr id="5123" name="Picture 5" descr="S.S. Gopher 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886200" cy="31099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6629400" cy="1524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7000" smtClean="0">
                <a:latin typeface="Gill Sans Ultra Bold Condensed" pitchFamily="34" charset="0"/>
              </a:rPr>
              <a:t>Early US Policy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458200" cy="1828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smtClean="0">
                <a:latin typeface="Gill Sans Ultra Bold Condensed" pitchFamily="34" charset="0"/>
              </a:rPr>
              <a:t>1</a:t>
            </a:r>
            <a:r>
              <a:rPr lang="en-US" sz="6000" baseline="30000" smtClean="0">
                <a:latin typeface="Gill Sans Ultra Bold Condensed" pitchFamily="34" charset="0"/>
              </a:rPr>
              <a:t>st</a:t>
            </a:r>
            <a:r>
              <a:rPr lang="en-US" sz="6000" smtClean="0">
                <a:latin typeface="Gill Sans Ultra Bold Condensed" pitchFamily="34" charset="0"/>
              </a:rPr>
              <a:t> Russian Revolution: </a:t>
            </a:r>
            <a:br>
              <a:rPr lang="en-US" sz="6000" smtClean="0">
                <a:latin typeface="Gill Sans Ultra Bold Condensed" pitchFamily="34" charset="0"/>
              </a:rPr>
            </a:br>
            <a:r>
              <a:rPr lang="en-US" sz="6000" smtClean="0">
                <a:latin typeface="Gill Sans Ultra Bold Condensed" pitchFamily="34" charset="0"/>
              </a:rPr>
              <a:t>March 1917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6868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Nicholas II was </a:t>
            </a:r>
            <a:r>
              <a:rPr lang="en-US" sz="4000" b="1" dirty="0" smtClean="0">
                <a:solidFill>
                  <a:srgbClr val="FF0000"/>
                </a:solidFill>
              </a:rPr>
              <a:t>overthrown – </a:t>
            </a:r>
            <a:r>
              <a:rPr lang="en-US" sz="4000" b="1" dirty="0" smtClean="0"/>
              <a:t>end of </a:t>
            </a:r>
            <a:r>
              <a:rPr lang="en-US" sz="4000" b="1" dirty="0" smtClean="0">
                <a:solidFill>
                  <a:srgbClr val="FF0000"/>
                </a:solidFill>
              </a:rPr>
              <a:t>Romanov </a:t>
            </a:r>
            <a:r>
              <a:rPr lang="en-US" sz="4000" b="1" dirty="0" smtClean="0"/>
              <a:t>Dynasty!</a:t>
            </a:r>
            <a:endParaRPr lang="en-US" sz="4000" b="1" dirty="0" smtClean="0"/>
          </a:p>
          <a:p>
            <a:pPr eaLnBrk="1" hangingPunct="1">
              <a:defRPr/>
            </a:pPr>
            <a:r>
              <a:rPr lang="en-US" sz="4000" b="1" dirty="0" smtClean="0"/>
              <a:t>Revolutionaries set up a </a:t>
            </a:r>
            <a:r>
              <a:rPr lang="en-US" sz="4000" b="1" dirty="0" smtClean="0">
                <a:solidFill>
                  <a:srgbClr val="FF0000"/>
                </a:solidFill>
              </a:rPr>
              <a:t>provisional</a:t>
            </a:r>
            <a:r>
              <a:rPr lang="en-US" sz="4000" b="1" dirty="0" smtClean="0"/>
              <a:t> (temporary) government</a:t>
            </a:r>
            <a:endParaRPr lang="en-US" sz="4600" b="1" dirty="0" smtClean="0"/>
          </a:p>
        </p:txBody>
      </p:sp>
    </p:spTree>
    <p:extLst>
      <p:ext uri="{BB962C8B-B14F-4D97-AF65-F5344CB8AC3E}">
        <p14:creationId xmlns:p14="http://schemas.microsoft.com/office/powerpoint/2010/main" val="21722588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smtClean="0">
                <a:latin typeface="Gill Sans Ultra Bold Condensed" pitchFamily="34" charset="0"/>
              </a:rPr>
              <a:t>The Provisional Government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839200" cy="4876800"/>
          </a:xfrm>
        </p:spPr>
        <p:txBody>
          <a:bodyPr/>
          <a:lstStyle/>
          <a:p>
            <a:pPr lvl="0" eaLnBrk="1" hangingPunct="1">
              <a:defRPr/>
            </a:pPr>
            <a:r>
              <a:rPr lang="en-US" sz="4000" dirty="0">
                <a:effectLst/>
              </a:rPr>
              <a:t>Provisional government pledged to </a:t>
            </a:r>
            <a:r>
              <a:rPr lang="en-US" sz="4000" dirty="0" smtClean="0">
                <a:effectLst/>
              </a:rPr>
              <a:t>continue to fight in the war</a:t>
            </a:r>
            <a:r>
              <a:rPr lang="en-US" sz="4000" dirty="0">
                <a:effectLst/>
              </a:rPr>
              <a:t>, BUT…</a:t>
            </a:r>
          </a:p>
          <a:p>
            <a:pPr eaLnBrk="1" hangingPunct="1">
              <a:defRPr/>
            </a:pPr>
            <a:endParaRPr 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23556" name="Picture 3" descr="1917-russian-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448175" cy="304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3079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458200" cy="1828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dirty="0" smtClean="0">
                <a:latin typeface="Gill Sans Ultra Bold Condensed" pitchFamily="34" charset="0"/>
              </a:rPr>
              <a:t>1</a:t>
            </a:r>
            <a:r>
              <a:rPr lang="en-US" sz="6000" baseline="30000" dirty="0" smtClean="0">
                <a:latin typeface="Gill Sans Ultra Bold Condensed" pitchFamily="34" charset="0"/>
              </a:rPr>
              <a:t>st</a:t>
            </a:r>
            <a:r>
              <a:rPr lang="en-US" sz="6000" dirty="0" smtClean="0">
                <a:latin typeface="Gill Sans Ultra Bold Condensed" pitchFamily="34" charset="0"/>
              </a:rPr>
              <a:t> Russian Revolution: </a:t>
            </a:r>
            <a:br>
              <a:rPr lang="en-US" sz="6000" dirty="0" smtClean="0">
                <a:latin typeface="Gill Sans Ultra Bold Condensed" pitchFamily="34" charset="0"/>
              </a:rPr>
            </a:br>
            <a:r>
              <a:rPr lang="en-US" sz="6000" dirty="0" smtClean="0">
                <a:latin typeface="Gill Sans Ultra Bold Condensed" pitchFamily="34" charset="0"/>
              </a:rPr>
              <a:t>March 1917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6868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By 1917 Russian soldiers </a:t>
            </a:r>
            <a:r>
              <a:rPr lang="en-US" sz="4000" b="1" dirty="0" smtClean="0">
                <a:solidFill>
                  <a:srgbClr val="FF0000"/>
                </a:solidFill>
              </a:rPr>
              <a:t>refused </a:t>
            </a:r>
            <a:r>
              <a:rPr lang="en-US" sz="4000" b="1" dirty="0" smtClean="0"/>
              <a:t>to fight! </a:t>
            </a:r>
          </a:p>
          <a:p>
            <a:pPr eaLnBrk="1" hangingPunct="1">
              <a:defRPr/>
            </a:pPr>
            <a:r>
              <a:rPr lang="en-US" b="1" dirty="0" smtClean="0">
                <a:latin typeface="Segoe Print" panose="02000600000000000000" pitchFamily="2" charset="0"/>
              </a:rPr>
              <a:t>(nearly 5.5                                              million Russian                                                  soldiers had been                                            wounded, killed,                                              or taken                                         prisoner)</a:t>
            </a:r>
          </a:p>
        </p:txBody>
      </p:sp>
      <p:pic>
        <p:nvPicPr>
          <p:cNvPr id="2050" name="Picture 2" descr="Germany military succe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4572000" cy="283845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6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010400" cy="14033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400" dirty="0">
                <a:latin typeface="Gill Sans Ultra Bold Condensed" pitchFamily="34" charset="0"/>
              </a:rPr>
              <a:t>1</a:t>
            </a:r>
            <a:r>
              <a:rPr lang="en-US" sz="5400" baseline="30000" dirty="0">
                <a:latin typeface="Gill Sans Ultra Bold Condensed" pitchFamily="34" charset="0"/>
              </a:rPr>
              <a:t>st</a:t>
            </a:r>
            <a:r>
              <a:rPr lang="en-US" sz="5400" dirty="0">
                <a:latin typeface="Gill Sans Ultra Bold Condensed" pitchFamily="34" charset="0"/>
              </a:rPr>
              <a:t> Russian Revolution: </a:t>
            </a:r>
            <a:br>
              <a:rPr lang="en-US" sz="5400" dirty="0">
                <a:latin typeface="Gill Sans Ultra Bold Condensed" pitchFamily="34" charset="0"/>
              </a:rPr>
            </a:br>
            <a:r>
              <a:rPr lang="en-US" sz="5400" dirty="0">
                <a:latin typeface="Gill Sans Ultra Bold Condensed" pitchFamily="34" charset="0"/>
              </a:rPr>
              <a:t>March 1917</a:t>
            </a:r>
            <a:endParaRPr lang="en-US" sz="5600" dirty="0" smtClean="0">
              <a:latin typeface="Gill Sans Ultra Bold Condensed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8392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Provisional government lost its </a:t>
            </a:r>
            <a:r>
              <a:rPr lang="en-US" sz="4000" b="1" dirty="0">
                <a:solidFill>
                  <a:srgbClr val="FF0000"/>
                </a:solidFill>
              </a:rPr>
              <a:t>support</a:t>
            </a:r>
          </a:p>
          <a:p>
            <a:pPr eaLnBrk="1" hangingPunct="1">
              <a:defRPr/>
            </a:pPr>
            <a:r>
              <a:rPr lang="en-US" sz="4000" b="1" dirty="0"/>
              <a:t>Opens the door for </a:t>
            </a:r>
            <a:r>
              <a:rPr lang="en-US" sz="4000" b="1" dirty="0" smtClean="0"/>
              <a:t>socialism</a:t>
            </a:r>
            <a:r>
              <a:rPr lang="en-US" sz="4000" b="1" dirty="0"/>
              <a:t>!</a:t>
            </a:r>
          </a:p>
          <a:p>
            <a:pPr eaLnBrk="1" hangingPunct="1">
              <a:defRPr/>
            </a:pPr>
            <a:r>
              <a:rPr lang="en-US" sz="4000" b="1" dirty="0" smtClean="0"/>
              <a:t>Rival groups emerged </a:t>
            </a:r>
            <a:r>
              <a:rPr lang="en-US" sz="4000" b="1" dirty="0"/>
              <a:t>– </a:t>
            </a:r>
            <a:r>
              <a:rPr lang="en-US" sz="4000" b="1" dirty="0">
                <a:solidFill>
                  <a:srgbClr val="FF0000"/>
                </a:solidFill>
              </a:rPr>
              <a:t>Soviets </a:t>
            </a:r>
            <a:r>
              <a:rPr lang="en-US" sz="4000" b="1" dirty="0"/>
              <a:t>(socialist workers councils</a:t>
            </a:r>
            <a:r>
              <a:rPr lang="en-US" sz="4000" b="1" dirty="0" smtClean="0"/>
              <a:t>) to fill the role of the gov’t</a:t>
            </a:r>
            <a:endParaRPr lang="en-US" sz="4000" b="1" dirty="0"/>
          </a:p>
          <a:p>
            <a:pPr eaLnBrk="1" hangingPunct="1">
              <a:defRPr/>
            </a:pP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7741301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077200" cy="1676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400" dirty="0" smtClean="0">
                <a:latin typeface="Gill Sans Ultra Bold Condensed" pitchFamily="34" charset="0"/>
              </a:rPr>
              <a:t>2</a:t>
            </a:r>
            <a:r>
              <a:rPr lang="en-US" sz="5400" baseline="30000" dirty="0" smtClean="0">
                <a:latin typeface="Gill Sans Ultra Bold Condensed" pitchFamily="34" charset="0"/>
              </a:rPr>
              <a:t>nd</a:t>
            </a:r>
            <a:r>
              <a:rPr lang="en-US" sz="5400" dirty="0" smtClean="0">
                <a:latin typeface="Gill Sans Ultra Bold Condensed" pitchFamily="34" charset="0"/>
              </a:rPr>
              <a:t> Russian Revolution: </a:t>
            </a:r>
            <a:br>
              <a:rPr lang="en-US" sz="5400" dirty="0" smtClean="0">
                <a:latin typeface="Gill Sans Ultra Bold Condensed" pitchFamily="34" charset="0"/>
              </a:rPr>
            </a:br>
            <a:r>
              <a:rPr lang="en-US" sz="5400" dirty="0" smtClean="0">
                <a:latin typeface="Gill Sans Ultra Bold Condensed" pitchFamily="34" charset="0"/>
              </a:rPr>
              <a:t>November 1917</a:t>
            </a:r>
            <a:endParaRPr lang="en-US" sz="4000" dirty="0" smtClean="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915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Bolsheviks</a:t>
            </a:r>
            <a:r>
              <a:rPr lang="en-US" sz="4000" b="1" u="sng" dirty="0" smtClean="0"/>
              <a:t>:</a:t>
            </a:r>
          </a:p>
          <a:p>
            <a:pPr eaLnBrk="1" hangingPunct="1">
              <a:defRPr/>
            </a:pPr>
            <a:r>
              <a:rPr lang="en-US" sz="4000" b="1" dirty="0" smtClean="0"/>
              <a:t>Radical group that wanted to introduce a </a:t>
            </a:r>
            <a:r>
              <a:rPr lang="en-US" sz="4000" b="1" dirty="0" smtClean="0">
                <a:solidFill>
                  <a:srgbClr val="FF0000"/>
                </a:solidFill>
              </a:rPr>
              <a:t>socialist </a:t>
            </a:r>
            <a:r>
              <a:rPr lang="en-US" sz="4000" b="1" dirty="0" smtClean="0"/>
              <a:t>society by </a:t>
            </a:r>
            <a:r>
              <a:rPr lang="en-US" sz="4000" b="1" dirty="0" smtClean="0">
                <a:solidFill>
                  <a:srgbClr val="FF0000"/>
                </a:solidFill>
              </a:rPr>
              <a:t>force</a:t>
            </a:r>
          </a:p>
          <a:p>
            <a:pPr eaLnBrk="1" hangingPunct="1">
              <a:defRPr/>
            </a:pPr>
            <a:r>
              <a:rPr lang="en-US" sz="4000" b="1" dirty="0" smtClean="0"/>
              <a:t>Promised the people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</a:rPr>
              <a:t>“Peace, land </a:t>
            </a:r>
            <a:r>
              <a:rPr lang="en-US" sz="4000" b="1" i="1" dirty="0" smtClean="0"/>
              <a:t>and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smtClean="0"/>
              <a:t>bread”</a:t>
            </a:r>
            <a:endParaRPr lang="en-US" sz="4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1746983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le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0262"/>
            <a:ext cx="3511634" cy="4038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3648" y="228600"/>
            <a:ext cx="9144000" cy="823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dirty="0" smtClean="0">
                <a:latin typeface="Gill Sans Ultra Bold Condensed" pitchFamily="34" charset="0"/>
              </a:rPr>
              <a:t>2</a:t>
            </a:r>
            <a:r>
              <a:rPr lang="en-US" sz="6000" baseline="30000" dirty="0" smtClean="0">
                <a:latin typeface="Gill Sans Ultra Bold Condensed" pitchFamily="34" charset="0"/>
              </a:rPr>
              <a:t>nd</a:t>
            </a:r>
            <a:r>
              <a:rPr lang="en-US" sz="6000" dirty="0" smtClean="0">
                <a:latin typeface="Gill Sans Ultra Bold Condensed" pitchFamily="34" charset="0"/>
              </a:rPr>
              <a:t> Russian Revolution:</a:t>
            </a:r>
            <a:endParaRPr lang="en-US" sz="6000" dirty="0" smtClean="0">
              <a:latin typeface="Gill Sans Ultra Bold Condensed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34855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/>
              <a:t>Vladimir Lenin</a:t>
            </a:r>
            <a:r>
              <a:rPr lang="en-US" sz="4000" b="1" dirty="0" smtClean="0"/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/>
              <a:t>Leader of the </a:t>
            </a:r>
            <a:r>
              <a:rPr lang="en-US" sz="4000" b="1" dirty="0" smtClean="0"/>
              <a:t>                           </a:t>
            </a:r>
            <a:r>
              <a:rPr lang="en-US" sz="4000" b="1" dirty="0" smtClean="0">
                <a:solidFill>
                  <a:srgbClr val="FF0000"/>
                </a:solidFill>
              </a:rPr>
              <a:t>Bolsheviks                                 </a:t>
            </a:r>
            <a:r>
              <a:rPr lang="en-US" sz="4000" b="1" dirty="0" smtClean="0"/>
              <a:t>(</a:t>
            </a:r>
            <a:r>
              <a:rPr lang="en-US" sz="4000" b="1" dirty="0" smtClean="0"/>
              <a:t>communists</a:t>
            </a:r>
            <a:r>
              <a:rPr lang="en-US" sz="4000" b="1" dirty="0" smtClean="0"/>
              <a:t>) who                           had been in exile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Germany </a:t>
            </a:r>
            <a:r>
              <a:rPr lang="en-US" sz="4000" b="1" dirty="0" smtClean="0"/>
              <a:t>aided Lenin in </a:t>
            </a:r>
            <a:r>
              <a:rPr lang="en-US" sz="4000" b="1" dirty="0" smtClean="0"/>
              <a:t>returning to Russia…</a:t>
            </a:r>
            <a:r>
              <a:rPr lang="en-US" sz="4000" b="1" dirty="0" smtClean="0">
                <a:latin typeface="Segoe Print" panose="02000600000000000000" pitchFamily="2" charset="0"/>
              </a:rPr>
              <a:t>why?</a:t>
            </a:r>
            <a:endParaRPr lang="en-US" sz="4000" b="1" dirty="0" smtClean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696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latin typeface="Gill Sans Ultra Bold Condensed" pitchFamily="34" charset="0"/>
              </a:rPr>
              <a:t>2</a:t>
            </a:r>
            <a:r>
              <a:rPr lang="en-US" sz="6000" baseline="30000" smtClean="0">
                <a:latin typeface="Gill Sans Ultra Bold Condensed" pitchFamily="34" charset="0"/>
              </a:rPr>
              <a:t>nd</a:t>
            </a:r>
            <a:r>
              <a:rPr lang="en-US" sz="6000" smtClean="0">
                <a:latin typeface="Gill Sans Ultra Bold Condensed" pitchFamily="34" charset="0"/>
              </a:rPr>
              <a:t> Russian Revolution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50070"/>
            <a:ext cx="8534400" cy="490313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November 1917</a:t>
            </a:r>
            <a:r>
              <a:rPr lang="en-US" sz="4000" b="1" u="sng" dirty="0" smtClean="0"/>
              <a:t>:</a:t>
            </a:r>
          </a:p>
          <a:p>
            <a:pPr eaLnBrk="1" hangingPunct="1">
              <a:defRPr/>
            </a:pPr>
            <a:r>
              <a:rPr lang="en-US" sz="4000" b="1" dirty="0" smtClean="0"/>
              <a:t>Lenin/Bolsheviks </a:t>
            </a:r>
            <a:r>
              <a:rPr lang="en-US" sz="4000" b="1" dirty="0" smtClean="0"/>
              <a:t>staged a </a:t>
            </a:r>
            <a:r>
              <a:rPr lang="en-US" sz="4000" b="1" dirty="0" smtClean="0">
                <a:solidFill>
                  <a:srgbClr val="FF0000"/>
                </a:solidFill>
              </a:rPr>
              <a:t>coup </a:t>
            </a:r>
            <a:r>
              <a:rPr lang="en-US" sz="4000" b="1" dirty="0" err="1" smtClean="0">
                <a:solidFill>
                  <a:srgbClr val="FF0000"/>
                </a:solidFill>
              </a:rPr>
              <a:t>d’etat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sz="4000" b="1" dirty="0" smtClean="0"/>
              <a:t>Established a </a:t>
            </a:r>
            <a:r>
              <a:rPr lang="en-US" sz="4000" b="1" dirty="0" smtClean="0">
                <a:solidFill>
                  <a:srgbClr val="FF0000"/>
                </a:solidFill>
              </a:rPr>
              <a:t>communist </a:t>
            </a:r>
            <a:r>
              <a:rPr lang="en-US" sz="4000" b="1" dirty="0" smtClean="0"/>
              <a:t>state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Ended </a:t>
            </a:r>
            <a:r>
              <a:rPr lang="en-US" sz="4000" b="1" dirty="0" smtClean="0"/>
              <a:t>private property</a:t>
            </a:r>
          </a:p>
          <a:p>
            <a:pPr eaLnBrk="1" hangingPunct="1">
              <a:defRPr/>
            </a:pPr>
            <a:r>
              <a:rPr lang="en-US" sz="4000" b="1" dirty="0" smtClean="0"/>
              <a:t>Distributed land among peasants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606550" y="166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738181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2874"/>
            <a:ext cx="2390775" cy="2491896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791200" cy="1524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400" dirty="0" smtClean="0">
                <a:latin typeface="Gill Sans Ultra Bold Condensed" pitchFamily="34" charset="0"/>
              </a:rPr>
              <a:t>Russia Withdraws                             From War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/>
              <a:t>MARCH 1918: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/>
              <a:t>RUSSIA </a:t>
            </a:r>
            <a:r>
              <a:rPr lang="en-US" sz="4000" b="1" dirty="0" smtClean="0">
                <a:solidFill>
                  <a:srgbClr val="FF0000"/>
                </a:solidFill>
              </a:rPr>
              <a:t>WITHDREW </a:t>
            </a:r>
            <a:r>
              <a:rPr lang="en-US" sz="4000" b="1" dirty="0" smtClean="0"/>
              <a:t>FROM WWI!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/>
              <a:t>Treaty of Brest-Litovsk</a:t>
            </a:r>
            <a:r>
              <a:rPr lang="en-US" sz="4000" b="1" dirty="0" smtClean="0"/>
              <a:t>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/>
              <a:t>Russia lost much of its </a:t>
            </a:r>
            <a:r>
              <a:rPr lang="en-US" sz="4000" b="1" dirty="0" smtClean="0">
                <a:solidFill>
                  <a:srgbClr val="FF0000"/>
                </a:solidFill>
              </a:rPr>
              <a:t>western</a:t>
            </a:r>
            <a:r>
              <a:rPr lang="en-US" sz="4000" b="1" dirty="0" smtClean="0"/>
              <a:t> territory; </a:t>
            </a:r>
            <a:r>
              <a:rPr lang="en-US" sz="4000" b="1" dirty="0" smtClean="0">
                <a:solidFill>
                  <a:srgbClr val="FF0000"/>
                </a:solidFill>
              </a:rPr>
              <a:t>33% </a:t>
            </a:r>
            <a:r>
              <a:rPr lang="en-US" sz="4000" b="1" dirty="0" smtClean="0"/>
              <a:t>of its population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Segoe Print" panose="02000600000000000000" pitchFamily="2" charset="0"/>
              </a:rPr>
              <a:t>(Estonia, Latvia, Lithuania, Poland, Ukraine)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4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answers.net.nz/Other/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35" y="1219200"/>
            <a:ext cx="4015378" cy="5305425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159544"/>
            <a:ext cx="8915400" cy="1204912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Gill Sans Ultra Bold Condensed" pitchFamily="34" charset="0"/>
              </a:rPr>
              <a:t>The End of the War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5029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/>
              <a:t>After Russia withdrew from the war,       Germany only  had to deal with a </a:t>
            </a:r>
            <a:r>
              <a:rPr lang="en-US" sz="4000" b="1" dirty="0" smtClean="0">
                <a:solidFill>
                  <a:srgbClr val="FF0000"/>
                </a:solidFill>
              </a:rPr>
              <a:t>single-front </a:t>
            </a:r>
            <a:r>
              <a:rPr lang="en-US" sz="4000" b="1" dirty="0" smtClean="0"/>
              <a:t>war</a:t>
            </a:r>
            <a:endParaRPr lang="en-US" sz="4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Gill Sans Ultra Bold Condensed" pitchFamily="34" charset="0"/>
              </a:rPr>
              <a:t>The End of the War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41513"/>
            <a:ext cx="8915400" cy="43068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Germany hoped to launch a final </a:t>
            </a:r>
            <a:r>
              <a:rPr lang="en-US" sz="4000" b="1" dirty="0" smtClean="0">
                <a:solidFill>
                  <a:srgbClr val="FF0000"/>
                </a:solidFill>
              </a:rPr>
              <a:t>offensive </a:t>
            </a:r>
            <a:r>
              <a:rPr lang="en-US" sz="4000" b="1" dirty="0" smtClean="0"/>
              <a:t>on the </a:t>
            </a:r>
            <a:r>
              <a:rPr lang="en-US" sz="4000" b="1" dirty="0" smtClean="0">
                <a:solidFill>
                  <a:srgbClr val="FF0000"/>
                </a:solidFill>
              </a:rPr>
              <a:t>Western </a:t>
            </a:r>
            <a:r>
              <a:rPr lang="en-US" sz="4000" b="1" dirty="0" smtClean="0"/>
              <a:t>Front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in order to force peace before the US became too involved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382000" cy="617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7000" dirty="0" smtClean="0">
                <a:latin typeface="Gill Sans Ultra Bold Condensed" pitchFamily="34" charset="0"/>
              </a:rPr>
              <a:t>What changed to bring the U.S. into the War?</a:t>
            </a:r>
          </a:p>
        </p:txBody>
      </p:sp>
    </p:spTree>
    <p:extLst>
      <p:ext uri="{BB962C8B-B14F-4D97-AF65-F5344CB8AC3E}">
        <p14:creationId xmlns:p14="http://schemas.microsoft.com/office/powerpoint/2010/main" val="33255925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_Western_Front_1918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238502" cy="5192066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49621"/>
            <a:ext cx="6781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Gill Sans Ultra Bold Condensed" pitchFamily="34" charset="0"/>
              </a:rPr>
              <a:t>The End of the War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3793996" cy="43068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Spring 1918:</a:t>
            </a:r>
          </a:p>
          <a:p>
            <a:pPr eaLnBrk="1" hangingPunct="1">
              <a:defRPr/>
            </a:pPr>
            <a:r>
              <a:rPr lang="en-US" sz="4000" b="1" dirty="0" smtClean="0"/>
              <a:t>Last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German offensive - </a:t>
            </a:r>
            <a:r>
              <a:rPr lang="en-US" sz="4000" b="1" dirty="0" smtClean="0">
                <a:solidFill>
                  <a:srgbClr val="FF0000"/>
                </a:solidFill>
              </a:rPr>
              <a:t>fails!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24065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Gill Sans Ultra Bold Condensed" pitchFamily="34" charset="0"/>
              </a:rPr>
              <a:t>The End of the War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1"/>
            <a:ext cx="8915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Central Powers collapse</a:t>
            </a:r>
            <a:r>
              <a:rPr lang="en-US" sz="4000" b="1" dirty="0" smtClean="0"/>
              <a:t>!:</a:t>
            </a:r>
          </a:p>
          <a:p>
            <a:pPr lvl="1" eaLnBrk="1" hangingPunct="1">
              <a:defRPr/>
            </a:pPr>
            <a:r>
              <a:rPr lang="en-US" sz="3600" b="1" dirty="0" smtClean="0"/>
              <a:t>Bulgarians &amp; Ottoman Turks </a:t>
            </a:r>
            <a:r>
              <a:rPr lang="en-US" sz="3600" b="1" dirty="0" smtClean="0">
                <a:solidFill>
                  <a:srgbClr val="FF0000"/>
                </a:solidFill>
              </a:rPr>
              <a:t>surrender</a:t>
            </a:r>
          </a:p>
          <a:p>
            <a:pPr lvl="1" eaLnBrk="1" hangingPunct="1">
              <a:defRPr/>
            </a:pPr>
            <a:r>
              <a:rPr lang="en-US" sz="3600" b="1" dirty="0" smtClean="0"/>
              <a:t>Revolution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in A-H</a:t>
            </a:r>
          </a:p>
          <a:p>
            <a:pPr lvl="1" eaLnBrk="1" hangingPunct="1">
              <a:defRPr/>
            </a:pPr>
            <a:r>
              <a:rPr lang="en-US" sz="3600" b="1" dirty="0" smtClean="0"/>
              <a:t>German soldiers </a:t>
            </a:r>
            <a:r>
              <a:rPr lang="en-US" sz="3600" b="1" dirty="0" smtClean="0">
                <a:solidFill>
                  <a:srgbClr val="FF0000"/>
                </a:solidFill>
              </a:rPr>
              <a:t>mutinied</a:t>
            </a:r>
          </a:p>
          <a:p>
            <a:pPr eaLnBrk="1" hangingPunct="1">
              <a:defRPr/>
            </a:pPr>
            <a:r>
              <a:rPr lang="en-US" sz="4000" b="1" dirty="0" smtClean="0"/>
              <a:t>Nov. 9, 1918, Kaiser Wilhelm II </a:t>
            </a:r>
            <a:r>
              <a:rPr lang="en-US" sz="4000" b="1" dirty="0" smtClean="0">
                <a:solidFill>
                  <a:srgbClr val="FF0000"/>
                </a:solidFill>
              </a:rPr>
              <a:t>stepped down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08536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Gill Sans Ultra Bold Condensed" pitchFamily="34" charset="0"/>
              </a:rPr>
              <a:t>The End of the War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616" y="990601"/>
            <a:ext cx="8915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Armistice (agreement to stop fighting) was signed on </a:t>
            </a:r>
            <a:r>
              <a:rPr lang="en-US" sz="4000" b="1" dirty="0" smtClean="0">
                <a:solidFill>
                  <a:srgbClr val="FF0000"/>
                </a:solidFill>
              </a:rPr>
              <a:t>November 11, 1918 @ 11am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028" name="Picture 4" descr="File:Armisticetrain (slight crop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2740025" cy="3661503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hrineofsaintjude.net/WWI%20end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" b="44302"/>
          <a:stretch/>
        </p:blipFill>
        <p:spPr bwMode="auto">
          <a:xfrm>
            <a:off x="2819400" y="3808125"/>
            <a:ext cx="6078682" cy="2630774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80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john-mccrae-and-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07" y="2514600"/>
            <a:ext cx="9216752" cy="44958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36.jpg (51267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35" y="4219574"/>
            <a:ext cx="4216293" cy="279082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79546" y="31531"/>
            <a:ext cx="5486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Gill Sans Ultra Bold Condensed" pitchFamily="34" charset="0"/>
              </a:rPr>
              <a:t>Legacy of War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9104" y="1219200"/>
            <a:ext cx="9040704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8.5 million soldiers </a:t>
            </a:r>
            <a:r>
              <a:rPr lang="en-US" sz="4000" b="1" dirty="0" smtClean="0">
                <a:solidFill>
                  <a:srgbClr val="FF0000"/>
                </a:solidFill>
              </a:rPr>
              <a:t>dead; </a:t>
            </a:r>
            <a:r>
              <a:rPr lang="en-US" sz="4000" b="1" dirty="0" smtClean="0"/>
              <a:t>21 million</a:t>
            </a:r>
            <a:r>
              <a:rPr lang="en-US" sz="4000" b="1" dirty="0" smtClean="0">
                <a:solidFill>
                  <a:srgbClr val="FF0000"/>
                </a:solidFill>
              </a:rPr>
              <a:t> wounded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16362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246"/>
            <a:ext cx="8534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Gill Sans Ultra Bold Condensed" pitchFamily="34" charset="0"/>
              </a:rPr>
              <a:t>Legacy of War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15400" cy="13350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Devastated European </a:t>
            </a:r>
            <a:r>
              <a:rPr lang="en-US" sz="4000" b="1" dirty="0" smtClean="0">
                <a:solidFill>
                  <a:srgbClr val="FF0000"/>
                </a:solidFill>
              </a:rPr>
              <a:t>economies</a:t>
            </a:r>
            <a:r>
              <a:rPr lang="en-US" sz="4000" b="1" dirty="0" smtClean="0"/>
              <a:t>; drained national treasuries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7172" name="Picture 4" descr="http://1.bp.blogspot.com/-kg8Cl8L2TPc/TtcNn6P-78I/AAAAAAAAAAc/mSqKgYySfmU/s1600/Financial+Cost+of+the+First+World+War+-+Google+Chrome_2011-12-01_06-14-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6971"/>
            <a:ext cx="4343400" cy="44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1.bp.blogspot.com/-pOPH7oUv2kU/TtcNpnwIeHI/AAAAAAAAAAk/bQHLaGMgO-g/s1600/Financial+Cost+of+the+First+World+War+-+Google+Chrome_2011-12-01_06-15-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724" y="3581400"/>
            <a:ext cx="4953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916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246"/>
            <a:ext cx="8534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Gill Sans Ultra Bold Condensed" pitchFamily="34" charset="0"/>
              </a:rPr>
              <a:t>Legacy of War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15400" cy="13350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Destroyed </a:t>
            </a:r>
            <a:r>
              <a:rPr lang="en-US" sz="4000" b="1" dirty="0" smtClean="0">
                <a:solidFill>
                  <a:srgbClr val="FF0000"/>
                </a:solidFill>
              </a:rPr>
              <a:t>acres</a:t>
            </a:r>
            <a:r>
              <a:rPr lang="en-US" sz="4000" b="1" dirty="0" smtClean="0"/>
              <a:t> of farmland &amp; towns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2" descr="17.jpg (75954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" y="3352800"/>
            <a:ext cx="6296025" cy="3390900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secretsofthefed.com/wp-content/uploads/2013/02/article-2282108-182A068E000005DC-971_964x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73469"/>
            <a:ext cx="4895267" cy="3589092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975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5181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Germany</a:t>
            </a:r>
            <a:r>
              <a:rPr lang="en-US" sz="4000" b="1" dirty="0" smtClean="0">
                <a:solidFill>
                  <a:srgbClr val="FF0000"/>
                </a:solidFill>
              </a:rPr>
              <a:t> sunk </a:t>
            </a:r>
            <a:r>
              <a:rPr lang="en-US" sz="4000" b="1" dirty="0" smtClean="0"/>
              <a:t>a British passenger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ship</a:t>
            </a:r>
          </a:p>
          <a:p>
            <a:pPr eaLnBrk="1" hangingPunct="1">
              <a:defRPr/>
            </a:pPr>
            <a:r>
              <a:rPr lang="en-US" sz="4000" b="1" dirty="0" smtClean="0"/>
              <a:t>Had been carrying              supplies &amp; 128</a:t>
            </a:r>
            <a:r>
              <a:rPr lang="en-US" sz="4000" b="1" dirty="0" smtClean="0">
                <a:solidFill>
                  <a:srgbClr val="FF0000"/>
                </a:solidFill>
              </a:rPr>
              <a:t> Americans</a:t>
            </a:r>
          </a:p>
        </p:txBody>
      </p:sp>
      <p:pic>
        <p:nvPicPr>
          <p:cNvPr id="6147" name="Picture 5" descr="lusitania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481388" cy="4800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533400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smtClean="0">
                <a:latin typeface="Gill Sans Ultra Bold Condensed" pitchFamily="34" charset="0"/>
              </a:rPr>
              <a:t>The </a:t>
            </a:r>
            <a:r>
              <a:rPr lang="en-US" sz="6000" i="1" smtClean="0">
                <a:latin typeface="Gill Sans Ultra Bold Condensed" pitchFamily="34" charset="0"/>
              </a:rPr>
              <a:t>Lusitania</a:t>
            </a:r>
            <a:r>
              <a:rPr lang="en-US" sz="6000" smtClean="0">
                <a:latin typeface="Gill Sans Ultra Bold Condensed" pitchFamily="34" charset="0"/>
              </a:rPr>
              <a:t>:               May1915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9154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The </a:t>
            </a:r>
            <a:r>
              <a:rPr lang="en-US" sz="4000" b="1" dirty="0" smtClean="0">
                <a:solidFill>
                  <a:srgbClr val="FF0000"/>
                </a:solidFill>
              </a:rPr>
              <a:t>US </a:t>
            </a:r>
            <a:r>
              <a:rPr lang="en-US" sz="4000" b="1" dirty="0" smtClean="0"/>
              <a:t>warned                  Germany to </a:t>
            </a:r>
            <a:r>
              <a:rPr lang="en-US" sz="4000" b="1" dirty="0" smtClean="0">
                <a:solidFill>
                  <a:srgbClr val="FF0000"/>
                </a:solidFill>
              </a:rPr>
              <a:t>back                              off</a:t>
            </a:r>
          </a:p>
          <a:p>
            <a:pPr eaLnBrk="1" hangingPunct="1">
              <a:defRPr/>
            </a:pPr>
            <a:r>
              <a:rPr lang="en-US" sz="4000" b="1" dirty="0" smtClean="0"/>
              <a:t>Germany                               </a:t>
            </a:r>
            <a:r>
              <a:rPr lang="en-US" sz="4000" b="1" dirty="0" smtClean="0">
                <a:solidFill>
                  <a:srgbClr val="FF0000"/>
                </a:solidFill>
              </a:rPr>
              <a:t>temporarily </a:t>
            </a:r>
            <a:r>
              <a:rPr lang="en-US" sz="4000" b="1" dirty="0" smtClean="0"/>
              <a:t>                              ended unrestricted sub warfare</a:t>
            </a:r>
          </a:p>
          <a:p>
            <a:pPr eaLnBrk="1" hangingPunct="1">
              <a:defRPr/>
            </a:pPr>
            <a:endParaRPr lang="en-US" sz="4600" b="1" dirty="0" smtClean="0"/>
          </a:p>
        </p:txBody>
      </p:sp>
      <p:pic>
        <p:nvPicPr>
          <p:cNvPr id="7171" name="Picture 4" descr="Fcar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414713" cy="5029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105400" cy="1828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smtClean="0">
                <a:latin typeface="Gill Sans Ultra Bold Condensed" pitchFamily="34" charset="0"/>
              </a:rPr>
              <a:t>The </a:t>
            </a:r>
            <a:r>
              <a:rPr lang="en-US" sz="6000" i="1" smtClean="0">
                <a:latin typeface="Gill Sans Ultra Bold Condensed" pitchFamily="34" charset="0"/>
              </a:rPr>
              <a:t>Lusitania</a:t>
            </a:r>
            <a:r>
              <a:rPr lang="en-US" sz="6000" smtClean="0">
                <a:latin typeface="Gill Sans Ultra Bold Condensed" pitchFamily="34" charset="0"/>
              </a:rPr>
              <a:t>:                      May 1915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3657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In the US most</a:t>
            </a:r>
            <a:r>
              <a:rPr lang="en-US" sz="4000" b="1" dirty="0" smtClean="0">
                <a:solidFill>
                  <a:srgbClr val="FF0000"/>
                </a:solidFill>
              </a:rPr>
              <a:t> news </a:t>
            </a:r>
            <a:r>
              <a:rPr lang="en-US" sz="4000" b="1" dirty="0" smtClean="0"/>
              <a:t>about the war came from </a:t>
            </a:r>
            <a:r>
              <a:rPr lang="en-US" sz="4000" b="1" dirty="0" smtClean="0">
                <a:solidFill>
                  <a:srgbClr val="FF0000"/>
                </a:solidFill>
              </a:rPr>
              <a:t>GB</a:t>
            </a:r>
          </a:p>
        </p:txBody>
      </p:sp>
      <p:pic>
        <p:nvPicPr>
          <p:cNvPr id="8195" name="Picture 5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217988" cy="6172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7239000" cy="1090613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latin typeface="Gill Sans Ultra Bold Condensed" pitchFamily="34" charset="0"/>
              </a:rPr>
              <a:t>British Propaganda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14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4051"/>
            <a:ext cx="3962400" cy="594674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3050"/>
            <a:ext cx="7010400" cy="140335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latin typeface="Gill Sans Ultra Bold Condensed" pitchFamily="34" charset="0"/>
              </a:rPr>
              <a:t>British Propaganda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46482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Exaggerated </a:t>
            </a:r>
            <a:r>
              <a:rPr lang="en-US" sz="4000" b="1" dirty="0" smtClean="0"/>
              <a:t>German atrocities against British citizens</a:t>
            </a:r>
          </a:p>
          <a:p>
            <a:pPr eaLnBrk="1" hangingPunct="1">
              <a:defRPr/>
            </a:pPr>
            <a:r>
              <a:rPr lang="en-US" sz="4000" b="1" dirty="0" smtClean="0"/>
              <a:t>Affected US </a:t>
            </a:r>
            <a:r>
              <a:rPr lang="en-US" sz="4000" b="1" dirty="0" smtClean="0">
                <a:solidFill>
                  <a:srgbClr val="FF0000"/>
                </a:solidFill>
              </a:rPr>
              <a:t>public opinion</a:t>
            </a:r>
          </a:p>
          <a:p>
            <a:pPr eaLnBrk="1" hangingPunct="1">
              <a:defRPr/>
            </a:pPr>
            <a:endParaRPr lang="en-US" sz="4000" b="1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p21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4013"/>
            <a:ext cx="3733800" cy="6318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2" descr="http://web.viu.ca/davies/H482.WWI/poster.Br.women.antiGerman.redcrossorironc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5438"/>
            <a:ext cx="4267200" cy="6346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ding Grid">
  <a:themeElements>
    <a:clrScheme name="Fading Grid 3">
      <a:dk1>
        <a:srgbClr val="010199"/>
      </a:dk1>
      <a:lt1>
        <a:srgbClr val="FFFFFF"/>
      </a:lt1>
      <a:dk2>
        <a:srgbClr val="000099"/>
      </a:dk2>
      <a:lt2>
        <a:srgbClr val="CCFFFF"/>
      </a:lt2>
      <a:accent1>
        <a:srgbClr val="00C600"/>
      </a:accent1>
      <a:accent2>
        <a:srgbClr val="01017D"/>
      </a:accent2>
      <a:accent3>
        <a:srgbClr val="AAAACA"/>
      </a:accent3>
      <a:accent4>
        <a:srgbClr val="DADADA"/>
      </a:accent4>
      <a:accent5>
        <a:srgbClr val="AADFAA"/>
      </a:accent5>
      <a:accent6>
        <a:srgbClr val="010171"/>
      </a:accent6>
      <a:hlink>
        <a:srgbClr val="FFE701"/>
      </a:hlink>
      <a:folHlink>
        <a:srgbClr val="3366FF"/>
      </a:folHlink>
    </a:clrScheme>
    <a:fontScheme name="Fading Grid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4495</TotalTime>
  <Words>847</Words>
  <Application>Microsoft Office PowerPoint</Application>
  <PresentationFormat>On-screen Show (4:3)</PresentationFormat>
  <Paragraphs>126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Fading Grid</vt:lpstr>
      <vt:lpstr>The Turning Point</vt:lpstr>
      <vt:lpstr>Early US Policy</vt:lpstr>
      <vt:lpstr>Early US Policy</vt:lpstr>
      <vt:lpstr>What changed to bring the U.S. into the War?</vt:lpstr>
      <vt:lpstr>The Lusitania:               May1915</vt:lpstr>
      <vt:lpstr>The Lusitania:                      May 1915</vt:lpstr>
      <vt:lpstr>British Propaganda</vt:lpstr>
      <vt:lpstr>British Propaganda</vt:lpstr>
      <vt:lpstr>PowerPoint Presentation</vt:lpstr>
      <vt:lpstr>Zimmermann Telegram  </vt:lpstr>
      <vt:lpstr>Zimmermann Telegram  </vt:lpstr>
      <vt:lpstr>Zimmermann Telegram  </vt:lpstr>
      <vt:lpstr>German Submarine Warfare</vt:lpstr>
      <vt:lpstr>PowerPoint Presentation</vt:lpstr>
      <vt:lpstr>PowerPoint Presentation</vt:lpstr>
      <vt:lpstr>PowerPoint Presentation</vt:lpstr>
      <vt:lpstr>A New Kind of War</vt:lpstr>
      <vt:lpstr>A New Kind of War</vt:lpstr>
      <vt:lpstr>A New Kind of War</vt:lpstr>
      <vt:lpstr>PowerPoint Presentation</vt:lpstr>
      <vt:lpstr>A New Kind of War</vt:lpstr>
      <vt:lpstr>PowerPoint Presentation</vt:lpstr>
      <vt:lpstr>PowerPoint Presentation</vt:lpstr>
      <vt:lpstr>   Meanwhile...</vt:lpstr>
      <vt:lpstr>Russia Before World War I</vt:lpstr>
      <vt:lpstr>Russia During World War I</vt:lpstr>
      <vt:lpstr>Russia During WWI</vt:lpstr>
      <vt:lpstr>1st Russian Revolution:  March 1917</vt:lpstr>
      <vt:lpstr>PowerPoint Presentation</vt:lpstr>
      <vt:lpstr>1st Russian Revolution:  March 1917</vt:lpstr>
      <vt:lpstr>The Provisional Government</vt:lpstr>
      <vt:lpstr>1st Russian Revolution:  March 1917</vt:lpstr>
      <vt:lpstr>1st Russian Revolution:  March 1917</vt:lpstr>
      <vt:lpstr>2nd Russian Revolution:  November 1917</vt:lpstr>
      <vt:lpstr>2nd Russian Revolution:</vt:lpstr>
      <vt:lpstr>2nd Russian Revolution</vt:lpstr>
      <vt:lpstr>Russia Withdraws                             From War</vt:lpstr>
      <vt:lpstr>The End of the War</vt:lpstr>
      <vt:lpstr>The End of the War</vt:lpstr>
      <vt:lpstr>The End of the War</vt:lpstr>
      <vt:lpstr>The End of the War</vt:lpstr>
      <vt:lpstr>The End of the War</vt:lpstr>
      <vt:lpstr>Legacy of War</vt:lpstr>
      <vt:lpstr>Legacy of War</vt:lpstr>
      <vt:lpstr>Legacy of War</vt:lpstr>
    </vt:vector>
  </TitlesOfParts>
  <Company>Fulton County Board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WWI:  Turning Point</dc:title>
  <dc:creator>Teacher</dc:creator>
  <cp:lastModifiedBy>Windows User</cp:lastModifiedBy>
  <cp:revision>181</cp:revision>
  <cp:lastPrinted>2013-03-22T13:18:10Z</cp:lastPrinted>
  <dcterms:created xsi:type="dcterms:W3CDTF">2002-03-28T16:12:22Z</dcterms:created>
  <dcterms:modified xsi:type="dcterms:W3CDTF">2014-06-20T15:46:37Z</dcterms:modified>
</cp:coreProperties>
</file>