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64" r:id="rId2"/>
    <p:sldId id="270" r:id="rId3"/>
    <p:sldId id="322" r:id="rId4"/>
    <p:sldId id="323" r:id="rId5"/>
    <p:sldId id="324" r:id="rId6"/>
    <p:sldId id="320" r:id="rId7"/>
    <p:sldId id="321" r:id="rId8"/>
    <p:sldId id="295" r:id="rId9"/>
    <p:sldId id="325" r:id="rId10"/>
    <p:sldId id="296" r:id="rId11"/>
    <p:sldId id="297" r:id="rId12"/>
    <p:sldId id="298" r:id="rId13"/>
    <p:sldId id="299" r:id="rId14"/>
    <p:sldId id="300" r:id="rId15"/>
    <p:sldId id="275" r:id="rId16"/>
    <p:sldId id="301" r:id="rId17"/>
    <p:sldId id="302" r:id="rId18"/>
    <p:sldId id="304" r:id="rId19"/>
    <p:sldId id="305" r:id="rId20"/>
    <p:sldId id="307" r:id="rId21"/>
    <p:sldId id="308" r:id="rId22"/>
    <p:sldId id="309" r:id="rId23"/>
    <p:sldId id="310" r:id="rId24"/>
    <p:sldId id="311" r:id="rId25"/>
    <p:sldId id="292" r:id="rId26"/>
    <p:sldId id="312" r:id="rId27"/>
    <p:sldId id="313" r:id="rId28"/>
    <p:sldId id="327" r:id="rId29"/>
    <p:sldId id="314" r:id="rId30"/>
    <p:sldId id="315" r:id="rId31"/>
    <p:sldId id="317" r:id="rId32"/>
    <p:sldId id="318" r:id="rId33"/>
    <p:sldId id="326" r:id="rId34"/>
    <p:sldId id="328" r:id="rId35"/>
    <p:sldId id="32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00"/>
    <a:srgbClr val="0066FF"/>
    <a:srgbClr val="66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1" autoAdjust="0"/>
  </p:normalViewPr>
  <p:slideViewPr>
    <p:cSldViewPr>
      <p:cViewPr varScale="1">
        <p:scale>
          <a:sx n="116" d="100"/>
          <a:sy n="116" d="100"/>
        </p:scale>
        <p:origin x="14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B73805-1D4B-41DB-8EED-8A1DFF473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93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DA76B-B476-478A-B14A-DB19F5593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01ED2-F861-43EF-802E-055A257FF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69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44C9-3F7E-4DD5-BF15-5EA9B6B1A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02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F2D31-2D1E-426D-95A8-9CCDFFDD2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16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41F18-A320-458D-9D10-89D5295CC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1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31F5D-5CC2-43AD-A71D-A3626CCD2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14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A08AA-C8F8-4896-A8CF-63B201EF2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87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D5B00-CC67-4770-8F56-B0FC227AC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FAB89-CD2E-49C4-9773-5D0B28443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77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B524-F330-4EC8-ABED-D05CE79AE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67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42831-522A-4EE8-821C-8872AC9E8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43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3C878C-9D6A-481B-905D-E6F7E5639E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6/65/March_on_Rome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inbowresource.com/products/038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572000" cy="5915025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0"/>
            <a:ext cx="4495800" cy="6477000"/>
          </a:xfrm>
        </p:spPr>
        <p:txBody>
          <a:bodyPr/>
          <a:lstStyle/>
          <a:p>
            <a:r>
              <a:rPr lang="en-US" altLang="en-US" sz="96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WORLD </a:t>
            </a:r>
            <a:br>
              <a:rPr lang="en-US" altLang="en-US" sz="96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</a:br>
            <a:r>
              <a:rPr lang="en-US" altLang="en-US" sz="96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WAR II</a:t>
            </a:r>
            <a:br>
              <a:rPr lang="en-US" altLang="en-US" sz="96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</a:br>
            <a:r>
              <a:rPr lang="en-US" altLang="en-US" sz="48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tangChe" panose="02030609000101010101" pitchFamily="49" charset="-127"/>
                <a:ea typeface="BatangChe" panose="02030609000101010101" pitchFamily="49" charset="-127"/>
              </a:rPr>
              <a:t>Setting the Stage</a:t>
            </a:r>
            <a:endParaRPr lang="en-US" altLang="en-US" sz="48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057400"/>
            <a:ext cx="7772400" cy="1362075"/>
          </a:xfrm>
        </p:spPr>
        <p:txBody>
          <a:bodyPr/>
          <a:lstStyle/>
          <a:p>
            <a:pPr algn="r"/>
            <a:r>
              <a:rPr lang="en-US" altLang="en-US" sz="8800" dirty="0" smtClean="0">
                <a:solidFill>
                  <a:srgbClr val="669900"/>
                </a:solidFill>
                <a:effectLst>
                  <a:outerShdw blurRad="50800" dist="50800" dir="2700000" algn="tl">
                    <a:srgbClr val="FFFFFF"/>
                  </a:outerShdw>
                </a:effectLst>
                <a:latin typeface="Impact" pitchFamily="34" charset="0"/>
              </a:rPr>
              <a:t>FASCISM </a:t>
            </a:r>
            <a:r>
              <a:rPr lang="en-US" altLang="en-US" sz="8800" dirty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/>
            </a:r>
            <a:br>
              <a:rPr lang="en-US" altLang="en-US" sz="8800" dirty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</a:br>
            <a:endParaRPr lang="en-US" altLang="en-US" sz="88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</p:txBody>
      </p:sp>
      <p:pic>
        <p:nvPicPr>
          <p:cNvPr id="11269" name="Picture 5" descr="swastik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066800"/>
            <a:ext cx="3611563" cy="3962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6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Fascism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410200" cy="4724400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Political movement                    that emphasizes             loyalty to the                        </a:t>
            </a:r>
            <a:r>
              <a:rPr lang="en-US" altLang="en-US" sz="40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state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and                       obedience to its                                                leader</a:t>
            </a:r>
          </a:p>
          <a:p>
            <a:r>
              <a:rPr lang="en-US" altLang="en-US" sz="40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Individual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serves the state</a:t>
            </a:r>
          </a:p>
          <a:p>
            <a:endParaRPr lang="en-US" alt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7346" name="Picture 2" descr="https://trcs.wikispaces.com/file/view/hitler.jpg/74438075/hi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48100" cy="2857501"/>
          </a:xfrm>
          <a:prstGeom prst="rect">
            <a:avLst/>
          </a:prstGeom>
          <a:noFill/>
          <a:ln w="38100"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mussolini090909.jpg image by headwide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42" y="2286000"/>
            <a:ext cx="3810000" cy="2828925"/>
          </a:xfrm>
          <a:prstGeom prst="rect">
            <a:avLst/>
          </a:prstGeom>
          <a:noFill/>
          <a:ln w="38100"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http://undergroundmgzn.com/wp/wp-content/uploads/2013/10/Franco-1937-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921457"/>
            <a:ext cx="2743200" cy="2743200"/>
          </a:xfrm>
          <a:prstGeom prst="rect">
            <a:avLst/>
          </a:prstGeom>
          <a:noFill/>
          <a:ln w="38100">
            <a:solidFill>
              <a:srgbClr val="66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Fascism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419600" cy="47244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Extreme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nationalism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                     (all others are inferior)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Extreme militarism</a:t>
            </a:r>
          </a:p>
          <a:p>
            <a:endParaRPr lang="en-US" alt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http://rogueoperator.files.wordpress.com/2011/12/fasc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809999" cy="38100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Fascism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7772400" cy="5181600"/>
          </a:xfrm>
        </p:spPr>
        <p:txBody>
          <a:bodyPr/>
          <a:lstStyle/>
          <a:p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One 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Party (opposition banned!)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Anti-democratic (democracy is for the weak)</a:t>
            </a:r>
          </a:p>
          <a:p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Anti-communist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: support private property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&amp; distinct classes</a:t>
            </a: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0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Fascism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7772400" cy="51816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Fascist leaders maintain control through…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Heavy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censorship</a:t>
            </a:r>
          </a:p>
          <a:p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Secret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Police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Propaganda &amp; youth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indoctrination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Racism</a:t>
            </a: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4" name="Picture 5" descr="censo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58" y="2438400"/>
            <a:ext cx="3571875" cy="3571875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4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772400" cy="1470025"/>
          </a:xfrm>
        </p:spPr>
        <p:txBody>
          <a:bodyPr/>
          <a:lstStyle/>
          <a:p>
            <a:r>
              <a:rPr lang="en-US" altLang="en-US" sz="88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How &amp; Why Did </a:t>
            </a:r>
            <a:r>
              <a:rPr lang="en-US" altLang="en-US" sz="8800" dirty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Fascists Rise to Power?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mussol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3025775" cy="4114800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772400" cy="1143000"/>
          </a:xfrm>
        </p:spPr>
        <p:txBody>
          <a:bodyPr/>
          <a:lstStyle/>
          <a:p>
            <a:pPr algn="r"/>
            <a:r>
              <a:rPr lang="en-US" altLang="en-US" sz="96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Fascism </a:t>
            </a:r>
            <a:br>
              <a:rPr lang="en-US" altLang="en-US" sz="96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</a:br>
            <a:r>
              <a:rPr lang="en-US" altLang="en-US" sz="96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in Italy</a:t>
            </a:r>
            <a:endParaRPr lang="en-US" altLang="en-US" sz="96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724400"/>
            <a:ext cx="3429000" cy="1915236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Mussolini </a:t>
            </a:r>
          </a:p>
          <a:p>
            <a:r>
              <a:rPr lang="en-US" altLang="en-US" sz="36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“Il Duce</a:t>
            </a:r>
            <a:r>
              <a:rPr lang="en-US" altLang="en-US" sz="36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”</a:t>
            </a:r>
          </a:p>
          <a:p>
            <a:r>
              <a:rPr lang="en-US" altLang="en-US" sz="36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1922-1943</a:t>
            </a: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In Italy…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7772400" cy="51816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Constitutional monarchy </a:t>
            </a:r>
            <a:r>
              <a:rPr lang="en-US" altLang="en-US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(democratic!)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Major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economic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problems, resentment &amp; social unrest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Mussolini founded Fascist Party &amp; vowed to give Italy strong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leadership</a:t>
            </a:r>
          </a:p>
          <a:p>
            <a:pPr marL="0" indent="0">
              <a:buNone/>
            </a:pPr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In Italy…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Gained support                              from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middle class                                             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who feared a                                     communist revolution would take place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October 1922, 30,000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fascists 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marched on Rome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King handed over power to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Mussolini</a:t>
            </a: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58370" name="Picture 2" descr="File:March on Rom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82" y="304801"/>
            <a:ext cx="4288643" cy="3200400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9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it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31" y="457200"/>
            <a:ext cx="2954338" cy="4038600"/>
          </a:xfrm>
          <a:prstGeom prst="rect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95500"/>
            <a:ext cx="7772400" cy="1143000"/>
          </a:xfrm>
        </p:spPr>
        <p:txBody>
          <a:bodyPr/>
          <a:lstStyle/>
          <a:p>
            <a:pPr algn="l"/>
            <a:r>
              <a:rPr lang="en-US" altLang="en-US" sz="88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Fascism in </a:t>
            </a:r>
            <a:br>
              <a:rPr lang="en-US" altLang="en-US" sz="88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</a:br>
            <a:r>
              <a:rPr lang="en-US" altLang="en-US" sz="88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Germany</a:t>
            </a:r>
            <a:endParaRPr lang="en-US" altLang="en-US" sz="88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57800" y="4769893"/>
            <a:ext cx="3429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3600" kern="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Hitler </a:t>
            </a:r>
          </a:p>
          <a:p>
            <a:r>
              <a:rPr lang="en-US" altLang="en-US" sz="3600" kern="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“der Fuhrer”</a:t>
            </a:r>
          </a:p>
          <a:p>
            <a:r>
              <a:rPr lang="en-US" altLang="en-US" sz="3600" kern="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1933-1945</a:t>
            </a:r>
          </a:p>
          <a:p>
            <a:endParaRPr lang="en-US" altLang="en-US" sz="4400" kern="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What was WWII?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540" y="1857696"/>
            <a:ext cx="8551460" cy="4724400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Largest war in </a:t>
            </a:r>
            <a:r>
              <a:rPr lang="en-US" altLang="en-US" sz="40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human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history</a:t>
            </a:r>
          </a:p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Involved countries, colonies, &amp; territories around the entire world</a:t>
            </a:r>
          </a:p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By the end, over </a:t>
            </a:r>
            <a:r>
              <a:rPr lang="en-US" altLang="en-US" sz="40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70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million were dead</a:t>
            </a:r>
          </a:p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It last from </a:t>
            </a:r>
            <a:r>
              <a:rPr lang="en-US" altLang="en-US" sz="4000" u="sng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1939 until 1945</a:t>
            </a:r>
            <a:endParaRPr lang="en-US" altLang="en-US" sz="4000" u="sng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endParaRPr lang="en-US" alt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In Germany…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167" y="1629945"/>
            <a:ext cx="8610600" cy="51816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Weimar Republic                        </a:t>
            </a:r>
            <a:r>
              <a:rPr lang="en-US" altLang="en-US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(democratic!)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Major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economic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problems, resentment &amp; social unrest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National Socialist German Workers Party (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Nazi Party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) begins to grow and gain support</a:t>
            </a:r>
            <a:endParaRPr lang="en-US" altLang="en-US" sz="4400" dirty="0" smtClean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4" name="Picture 5" descr="swast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104"/>
            <a:ext cx="2743200" cy="300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5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In Germany…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7772400" cy="51816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1923 – Tries to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seize power 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in Munich                                                       – fails!</a:t>
            </a:r>
          </a:p>
          <a:p>
            <a:pPr marL="0" indent="0">
              <a:buNone/>
            </a:pPr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68612" name="Picture 4" descr="http://dc384.4shared.com/img/7YQvWL7r/s3/1312b8421e8/25_hitler_sent_to_j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6115050" cy="4381501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erman_19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6" y="304800"/>
            <a:ext cx="3097859" cy="366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In Germany…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51816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While in jail, writes                              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Mein </a:t>
            </a:r>
            <a:r>
              <a:rPr lang="en-US" altLang="en-US" sz="4400" dirty="0" err="1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Kampf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(My Struggle)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Germans “Aryans”                                 were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master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race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Called Treaty of Versailles an outrage 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Germany needed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lebensraum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– “living space”</a:t>
            </a:r>
            <a:endParaRPr lang="en-US" altLang="en-US" sz="4400" dirty="0" smtClean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In Germany…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86800" cy="49530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Growing support from                                                                              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middle </a:t>
            </a:r>
            <a:r>
              <a:rPr lang="en-US" altLang="en-US" sz="4400" dirty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lass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for                                  fascism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1932 - Nazis were the largest political party 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1933 – Hitler appointed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chancellor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by President Hindenburg</a:t>
            </a:r>
          </a:p>
          <a:p>
            <a:pPr marL="0" indent="0">
              <a:buNone/>
            </a:pPr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71682" name="Picture 2" descr="http://www.tomatobubble.com/sitebuildercontent/sitebuilderpictures/.pond/11hithindenburg.jpg.w300h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598332" cy="25908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In Germany…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686800" cy="49530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Used secret police to eliminate opposition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Dictator –                                                       1934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Creates a                                               totalitarian                                            fascist state</a:t>
            </a: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70660" name="Picture 4" descr="http://i.telegraph.co.uk/multimedia/archive/00670/hitler-ss_670729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35" y="2460009"/>
            <a:ext cx="5354290" cy="3712192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COMMUNISM:</a:t>
            </a:r>
            <a:br>
              <a:rPr lang="en-US" altLang="en-US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</a:br>
            <a:r>
              <a:rPr lang="en-US" altLang="en-US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A </a:t>
            </a:r>
            <a:r>
              <a:rPr lang="en-US" altLang="en-US" sz="7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Different Political </a:t>
            </a:r>
            <a:r>
              <a:rPr lang="en-US" altLang="en-US" sz="7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Ideology…BUT similar results!</a:t>
            </a:r>
            <a:endParaRPr lang="en-US" altLang="en-US" sz="7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mmunism_monopo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28601"/>
            <a:ext cx="2935517" cy="16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US" altLang="en-US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Communism </a:t>
            </a:r>
            <a:endParaRPr lang="en-US" altLang="en-US" sz="7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04499"/>
            <a:ext cx="86868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 quick review of theory…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Workers overthrow bourgeois capitalism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Eliminate private property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Collective ownership of means of production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Classless society – everyone is equal</a:t>
            </a: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/>
            <a:r>
              <a:rPr lang="en-US" altLang="en-US" sz="7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Communism </a:t>
            </a:r>
            <a:endParaRPr lang="en-US" altLang="en-US" sz="7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9530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Eventual Goal: no gov’t because everyone is equal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But in </a:t>
            </a:r>
            <a:r>
              <a:rPr lang="en-US" altLang="en-US" sz="4400" u="sng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practice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, results                                 were much different…</a:t>
            </a: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4" name="Picture 5" descr="Russkie_commie_symbol_is_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99" y="2743200"/>
            <a:ext cx="29368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95500"/>
            <a:ext cx="6667500" cy="1143000"/>
          </a:xfrm>
        </p:spPr>
        <p:txBody>
          <a:bodyPr/>
          <a:lstStyle/>
          <a:p>
            <a:pPr algn="l"/>
            <a:r>
              <a:rPr lang="en-US" alt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Communism </a:t>
            </a:r>
            <a:br>
              <a:rPr lang="en-US" alt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</a:br>
            <a:r>
              <a:rPr lang="en-US" alt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in the                   Soviet Union</a:t>
            </a:r>
            <a:endParaRPr lang="en-US" altLang="en-US" sz="8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1200" y="4769893"/>
            <a:ext cx="2895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3600" kern="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Joseph Stalin</a:t>
            </a:r>
          </a:p>
          <a:p>
            <a:r>
              <a:rPr lang="en-US" altLang="en-US" sz="3600" kern="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1929-1953</a:t>
            </a:r>
          </a:p>
          <a:p>
            <a:endParaRPr lang="en-US" altLang="en-US" sz="4400" kern="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7170" name="Picture 2" descr="http://wwiifrecker11ff.wikispaces.com/file/view/joseph-stalin-1.jpg.jpeg/264193275/joseph-stalin-1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7" y="914400"/>
            <a:ext cx="2954858" cy="3735387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3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Communism – Under Stalin </a:t>
            </a:r>
            <a:endParaRPr lang="en-US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9530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Under Stalin,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government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controlled all aspects of citizens lives</a:t>
            </a:r>
          </a:p>
          <a:p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Five Year Plans 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– to industrialize &amp; develop Soviet Union’s economy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Seized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property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&amp; created collective farms</a:t>
            </a: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Causes of WWII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540" y="1857696"/>
            <a:ext cx="8551460" cy="4724400"/>
          </a:xfrm>
        </p:spPr>
        <p:txBody>
          <a:bodyPr/>
          <a:lstStyle/>
          <a:p>
            <a:r>
              <a:rPr lang="en-US" altLang="en-US" sz="6600" u="sng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W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WI &amp; the Treaty of Versailles</a:t>
            </a:r>
          </a:p>
          <a:p>
            <a:r>
              <a:rPr lang="en-US" altLang="en-US" sz="6600" u="sng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A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ppeasement</a:t>
            </a:r>
          </a:p>
          <a:p>
            <a:r>
              <a:rPr lang="en-US" altLang="en-US" sz="6600" u="sng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R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ise of Totalitarianism</a:t>
            </a:r>
            <a:endParaRPr lang="en-US" altLang="en-US" sz="40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endParaRPr lang="en-US" alt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broeder10.files.wordpress.com/2013/01/stalin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1981000"/>
            <a:ext cx="3124200" cy="45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Communism – Under Stalin </a:t>
            </a:r>
            <a:endParaRPr lang="en-US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880" y="1219200"/>
            <a:ext cx="8686800" cy="4800600"/>
          </a:xfrm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ALSO…strong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nationalism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Youth </a:t>
            </a:r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indoctrination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Secret police</a:t>
            </a:r>
          </a:p>
          <a:p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Censorship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&amp; loss of                                 civil liberties</a:t>
            </a:r>
          </a:p>
          <a:p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Purges of opposition</a:t>
            </a:r>
          </a:p>
          <a:p>
            <a:r>
              <a:rPr lang="en-US" altLang="en-US" sz="4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Religious </a:t>
            </a:r>
            <a:r>
              <a:rPr lang="en-US" altLang="en-US" sz="4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persecution</a:t>
            </a: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Communism – Under Stalin </a:t>
            </a:r>
            <a:endParaRPr lang="en-US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Hey – that sounds a lot like fascism!</a:t>
            </a:r>
          </a:p>
          <a:p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In theory, fascism &amp; communism are on opposite ends of political spectrum</a:t>
            </a:r>
          </a:p>
          <a:p>
            <a:endParaRPr lang="en-US" altLang="en-US" sz="48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In practice, they are VERY similar!</a:t>
            </a: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82" y="4191000"/>
            <a:ext cx="5720977" cy="10668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Communism – Under Stalin </a:t>
            </a:r>
            <a:endParaRPr lang="en-US" altLang="en-US" sz="6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953000"/>
          </a:xfrm>
        </p:spPr>
        <p:txBody>
          <a:bodyPr/>
          <a:lstStyle/>
          <a:p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Major differences?</a:t>
            </a:r>
          </a:p>
          <a:p>
            <a:r>
              <a:rPr lang="en-US" altLang="en-US" sz="4800" u="sng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Fascism</a:t>
            </a:r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= private property &amp; social classes</a:t>
            </a:r>
          </a:p>
          <a:p>
            <a:r>
              <a:rPr lang="en-US" altLang="en-US" sz="4800" u="sng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Communism</a:t>
            </a:r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= no private property and no social classes</a:t>
            </a:r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endParaRPr lang="en-US" altLang="en-US" sz="44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95500"/>
            <a:ext cx="7772400" cy="1143000"/>
          </a:xfrm>
        </p:spPr>
        <p:txBody>
          <a:bodyPr/>
          <a:lstStyle/>
          <a:p>
            <a:pPr algn="l"/>
            <a:r>
              <a:rPr lang="en-US" altLang="en-US" sz="88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Militarism                        in Japan</a:t>
            </a:r>
            <a:endParaRPr lang="en-US" altLang="en-US" sz="88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57800" y="4769893"/>
            <a:ext cx="3581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3600" kern="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Emperor Hirohito</a:t>
            </a:r>
          </a:p>
          <a:p>
            <a:r>
              <a:rPr lang="en-US" altLang="en-US" sz="3600" kern="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1926-1989</a:t>
            </a:r>
          </a:p>
          <a:p>
            <a:endParaRPr lang="en-US" altLang="en-US" sz="4400" kern="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6146" name="Picture 2" descr="http://www.jref.com/images/content/showa_empero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70560"/>
            <a:ext cx="2667000" cy="3787140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altLang="en-US" sz="72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Militarism in Japan</a:t>
            </a:r>
            <a:endParaRPr lang="en-US" altLang="en-US" sz="72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953000"/>
          </a:xfrm>
        </p:spPr>
        <p:txBody>
          <a:bodyPr/>
          <a:lstStyle/>
          <a:p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Emperor was a </a:t>
            </a:r>
            <a:r>
              <a:rPr lang="en-US" alt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symbol</a:t>
            </a:r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of state power</a:t>
            </a:r>
          </a:p>
          <a:p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Influenced by </a:t>
            </a:r>
            <a:r>
              <a:rPr lang="en-US" alt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militarists</a:t>
            </a:r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 (military leaders)</a:t>
            </a:r>
          </a:p>
          <a:p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Extreme                                   </a:t>
            </a:r>
            <a:r>
              <a:rPr lang="en-US" alt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nationalists </a:t>
            </a:r>
          </a:p>
        </p:txBody>
      </p:sp>
      <p:pic>
        <p:nvPicPr>
          <p:cNvPr id="8194" name="Picture 2" descr="http://www.japanorama.com/images/navy_army_ww2_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038600" cy="2611346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altLang="en-US" sz="72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Militarism in Japan</a:t>
            </a:r>
            <a:endParaRPr lang="en-US" altLang="en-US" sz="72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686800" cy="4953000"/>
          </a:xfrm>
        </p:spPr>
        <p:txBody>
          <a:bodyPr/>
          <a:lstStyle/>
          <a:p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Wanted to solve Japan’s economic problems by foreign </a:t>
            </a:r>
            <a:r>
              <a:rPr lang="en-US" alt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expansion</a:t>
            </a:r>
          </a:p>
          <a:p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GOAL = </a:t>
            </a:r>
            <a:r>
              <a:rPr lang="en-US" altLang="en-US" sz="48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Pacific Empire </a:t>
            </a:r>
            <a:r>
              <a:rPr lang="en-US" altLang="en-US" sz="48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(included a conquered China)</a:t>
            </a:r>
          </a:p>
        </p:txBody>
      </p:sp>
    </p:spTree>
    <p:extLst>
      <p:ext uri="{BB962C8B-B14F-4D97-AF65-F5344CB8AC3E}">
        <p14:creationId xmlns:p14="http://schemas.microsoft.com/office/powerpoint/2010/main" val="20058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rbelloblog.com/wp-content/uploads/2014/04/German-Repar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153"/>
            <a:ext cx="3733800" cy="2149947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86800" cy="1143000"/>
          </a:xfrm>
        </p:spPr>
        <p:txBody>
          <a:bodyPr/>
          <a:lstStyle/>
          <a:p>
            <a:pPr algn="l"/>
            <a:r>
              <a:rPr lang="en-US" altLang="en-US" sz="6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WWI &amp; Treaty                                          of Versailles</a:t>
            </a:r>
            <a:endParaRPr lang="en-US" altLang="en-US" sz="6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540" y="1828800"/>
            <a:ext cx="8551460" cy="4753296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Germany lost                                                       land to surrounding nations</a:t>
            </a:r>
          </a:p>
          <a:p>
            <a:r>
              <a:rPr lang="en-US" altLang="en-US" sz="4000" u="sng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War reparations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: </a:t>
            </a:r>
          </a:p>
          <a:p>
            <a:pPr lvl="1"/>
            <a:r>
              <a:rPr lang="en-US" altLang="en-US" sz="36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Allies collect $ to pay back war debts to U.S.</a:t>
            </a:r>
          </a:p>
          <a:p>
            <a:pPr lvl="1"/>
            <a:r>
              <a:rPr lang="en-US" altLang="en-US" sz="36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Germany pays </a:t>
            </a:r>
            <a:r>
              <a:rPr lang="en-US" altLang="en-US" sz="36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$57 trillion </a:t>
            </a:r>
            <a:r>
              <a:rPr lang="en-US" altLang="en-US" sz="36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(modern day equivalent)</a:t>
            </a:r>
          </a:p>
          <a:p>
            <a:endParaRPr lang="en-US" altLang="en-US" sz="40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endParaRPr lang="en-US" alt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r>
              <a:rPr lang="en-US" altLang="en-US" sz="6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WWI &amp; Treaty of Versailles</a:t>
            </a:r>
            <a:endParaRPr lang="en-US" altLang="en-US" sz="6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540" y="1600200"/>
            <a:ext cx="8551460" cy="4981896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Germans are bankrupt, embarrassed, guilt ridden, and </a:t>
            </a:r>
            <a:r>
              <a:rPr lang="en-US" altLang="en-US" sz="40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angry!</a:t>
            </a:r>
          </a:p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Desperate people turn to desperate </a:t>
            </a:r>
            <a:r>
              <a:rPr lang="en-US" altLang="en-US" sz="40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leaders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!!!!</a:t>
            </a:r>
            <a:endParaRPr lang="en-US" altLang="en-US" sz="3600" dirty="0" smtClean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  <a:p>
            <a:endParaRPr lang="en-US" altLang="en-US" sz="40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endParaRPr lang="en-US" alt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www.clker.com/cliparts/2/3/9/3/12428120201507004828War_Ensign_of_Germany_1935-1938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733800" cy="224028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457200"/>
            <a:ext cx="2743200" cy="6019800"/>
            <a:chOff x="228600" y="381000"/>
            <a:chExt cx="3124200" cy="6248400"/>
          </a:xfrm>
        </p:grpSpPr>
        <p:pic>
          <p:nvPicPr>
            <p:cNvPr id="11269" name="Picture 5" descr="swastika"/>
            <p:cNvPicPr>
              <a:picLocks noGrp="1" noChangeAspect="1" noChangeArrowheads="1"/>
            </p:cNvPicPr>
            <p:nvPr>
              <p:ph sz="half" idx="1"/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8600" y="381000"/>
              <a:ext cx="3124200" cy="3124200"/>
            </a:xfrm>
            <a:ln w="38100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2" name="Picture 8" descr="thumb04"/>
            <p:cNvPicPr>
              <a:picLocks noGrp="1" noChangeAspect="1" noChangeArrowheads="1"/>
            </p:cNvPicPr>
            <p:nvPr>
              <p:ph sz="half" idx="2"/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8600" y="3657600"/>
              <a:ext cx="3124200" cy="2971800"/>
            </a:xfrm>
            <a:ln w="38100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6248400" cy="3505200"/>
          </a:xfrm>
        </p:spPr>
        <p:txBody>
          <a:bodyPr/>
          <a:lstStyle/>
          <a:p>
            <a:r>
              <a:rPr lang="en-US" altLang="en-US" sz="72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The Rise of Totalitarianism</a:t>
            </a:r>
            <a:endParaRPr lang="en-US" altLang="en-US" sz="72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5191125" cy="2757478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Totalitarianism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540" y="1857696"/>
            <a:ext cx="5105400" cy="4724400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Government that takes </a:t>
            </a:r>
            <a:r>
              <a:rPr lang="en-US" altLang="en-US" sz="40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TOTAL 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control over every aspect of life...public &amp; private</a:t>
            </a:r>
          </a:p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Led by charismatic </a:t>
            </a:r>
            <a:r>
              <a:rPr lang="en-US" altLang="en-US" sz="40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dictators!</a:t>
            </a:r>
            <a:endParaRPr lang="en-US" altLang="en-US" sz="4000" dirty="0">
              <a:solidFill>
                <a:srgbClr val="FF0000"/>
              </a:solidFill>
              <a:latin typeface="Tw Cen MT Condensed Extra Bold" panose="020B0803020202020204" pitchFamily="34" charset="0"/>
            </a:endParaRPr>
          </a:p>
          <a:p>
            <a:endParaRPr lang="en-US" alt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60" name="Picture 8" descr="http://dcclothesline.com/wp-content/uploads/2013/06/big-bro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9600"/>
            <a:ext cx="3276600" cy="4687361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3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Totalitarianism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546" y="1732128"/>
            <a:ext cx="5029200" cy="4724400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Economic problems &amp; </a:t>
            </a:r>
            <a:r>
              <a:rPr lang="en-US" altLang="en-US" sz="40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political unrest </a:t>
            </a:r>
            <a:r>
              <a:rPr lang="en-US" altLang="en-US" sz="40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opened the door for totalitarian regimes to gain power…</a:t>
            </a:r>
          </a:p>
          <a:p>
            <a:endParaRPr lang="en-US" alt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6" descr="http://3.bp.blogspot.com/-ask7_wAMMPY/Ts6-2Zslc3I/AAAAAAAAAEU/P6Lx__3F8MA/s1600/totalitarian_temp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2128"/>
            <a:ext cx="3416815" cy="4325214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70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anose="020B0806030902050204" pitchFamily="34" charset="0"/>
              </a:rPr>
              <a:t>Totalitarianism</a:t>
            </a:r>
            <a:endParaRPr lang="en-US" altLang="en-US" sz="7000" dirty="0">
              <a:solidFill>
                <a:srgbClr val="66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32128"/>
            <a:ext cx="8635946" cy="4724400"/>
          </a:xfrm>
        </p:spPr>
        <p:txBody>
          <a:bodyPr/>
          <a:lstStyle/>
          <a:p>
            <a:r>
              <a:rPr lang="en-US" altLang="en-US" sz="5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Fascism:  Italy, </a:t>
            </a:r>
            <a:r>
              <a:rPr lang="en-US" altLang="en-US" sz="5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Germany </a:t>
            </a:r>
            <a:r>
              <a:rPr lang="en-US" altLang="en-US" sz="5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(Nazism) &amp; Spain</a:t>
            </a:r>
          </a:p>
          <a:p>
            <a:r>
              <a:rPr lang="en-US" altLang="en-US" sz="5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Communism:  Soviet Union</a:t>
            </a:r>
          </a:p>
          <a:p>
            <a:r>
              <a:rPr lang="en-US" altLang="en-US" sz="5400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Militarism:  </a:t>
            </a:r>
            <a:r>
              <a:rPr lang="en-US" altLang="en-US" sz="5400" dirty="0" smtClean="0">
                <a:solidFill>
                  <a:srgbClr val="FF0000"/>
                </a:solidFill>
                <a:latin typeface="Tw Cen MT Condensed Extra Bold" panose="020B0803020202020204" pitchFamily="34" charset="0"/>
              </a:rPr>
              <a:t>Japan</a:t>
            </a:r>
          </a:p>
          <a:p>
            <a:endParaRPr lang="en-US" alt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646</Words>
  <Application>Microsoft Office PowerPoint</Application>
  <PresentationFormat>On-screen Show (4:3)</PresentationFormat>
  <Paragraphs>127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BatangChe</vt:lpstr>
      <vt:lpstr>Comic Sans MS</vt:lpstr>
      <vt:lpstr>Impact</vt:lpstr>
      <vt:lpstr>Segoe Print</vt:lpstr>
      <vt:lpstr>Times New Roman</vt:lpstr>
      <vt:lpstr>Tw Cen MT Condensed Extra Bold</vt:lpstr>
      <vt:lpstr>Default Design</vt:lpstr>
      <vt:lpstr>WORLD  WAR II Setting the Stage</vt:lpstr>
      <vt:lpstr>What was WWII?</vt:lpstr>
      <vt:lpstr>Causes of WWII</vt:lpstr>
      <vt:lpstr>WWI &amp; Treaty                                          of Versailles</vt:lpstr>
      <vt:lpstr>WWI &amp; Treaty of Versailles</vt:lpstr>
      <vt:lpstr>The Rise of Totalitarianism</vt:lpstr>
      <vt:lpstr>Totalitarianism</vt:lpstr>
      <vt:lpstr>Totalitarianism</vt:lpstr>
      <vt:lpstr>Totalitarianism</vt:lpstr>
      <vt:lpstr>FASCISM  </vt:lpstr>
      <vt:lpstr>Fascism</vt:lpstr>
      <vt:lpstr>Fascism</vt:lpstr>
      <vt:lpstr>Fascism</vt:lpstr>
      <vt:lpstr>Fascism</vt:lpstr>
      <vt:lpstr>How &amp; Why Did Fascists Rise to Power?</vt:lpstr>
      <vt:lpstr>Fascism  in Italy</vt:lpstr>
      <vt:lpstr>In Italy…</vt:lpstr>
      <vt:lpstr>In Italy…</vt:lpstr>
      <vt:lpstr>Fascism in  Germany</vt:lpstr>
      <vt:lpstr>In Germany…</vt:lpstr>
      <vt:lpstr>In Germany…</vt:lpstr>
      <vt:lpstr>In Germany…</vt:lpstr>
      <vt:lpstr>In Germany…</vt:lpstr>
      <vt:lpstr>In Germany…</vt:lpstr>
      <vt:lpstr>COMMUNISM: A Different Political Ideology…BUT similar results!</vt:lpstr>
      <vt:lpstr>Communism </vt:lpstr>
      <vt:lpstr>Communism </vt:lpstr>
      <vt:lpstr>Communism  in the                   Soviet Union</vt:lpstr>
      <vt:lpstr>Communism – Under Stalin </vt:lpstr>
      <vt:lpstr>Communism – Under Stalin </vt:lpstr>
      <vt:lpstr>Communism – Under Stalin </vt:lpstr>
      <vt:lpstr>Communism – Under Stalin </vt:lpstr>
      <vt:lpstr>Militarism                        in Japan</vt:lpstr>
      <vt:lpstr>Militarism in Japan</vt:lpstr>
      <vt:lpstr>Militarism in Japan</vt:lpstr>
    </vt:vector>
  </TitlesOfParts>
  <Company>Fulton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Facism:  Extreme, Aggressive Nationalism (Mussolini, Hitler)</dc:title>
  <dc:creator>Teacher</dc:creator>
  <cp:lastModifiedBy>Scott Jazdzewski</cp:lastModifiedBy>
  <cp:revision>103</cp:revision>
  <dcterms:created xsi:type="dcterms:W3CDTF">2002-04-30T15:33:17Z</dcterms:created>
  <dcterms:modified xsi:type="dcterms:W3CDTF">2017-05-01T12:34:03Z</dcterms:modified>
</cp:coreProperties>
</file>